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60" r:id="rId7"/>
    <p:sldId id="261" r:id="rId8"/>
    <p:sldId id="262" r:id="rId9"/>
    <p:sldId id="274"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0"/>
  </p:normalViewPr>
  <p:slideViewPr>
    <p:cSldViewPr>
      <p:cViewPr>
        <p:scale>
          <a:sx n="66" d="100"/>
          <a:sy n="66" d="100"/>
        </p:scale>
        <p:origin x="140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778B87-D005-4D5D-8759-8E8615E42771}"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547F6-657A-4D85-B2CB-CD7E9B32E3B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78B87-D005-4D5D-8759-8E8615E42771}"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78B87-D005-4D5D-8759-8E8615E42771}" type="datetimeFigureOut">
              <a:rPr lang="en-US" smtClean="0"/>
              <a:pPr/>
              <a:t>10/1/2017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778B87-D005-4D5D-8759-8E8615E42771}"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778B87-D005-4D5D-8759-8E8615E42771}"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778B87-D005-4D5D-8759-8E8615E42771}"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778B87-D005-4D5D-8759-8E8615E42771}" type="datetimeFigureOut">
              <a:rPr lang="en-US" smtClean="0"/>
              <a:pPr/>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778B87-D005-4D5D-8759-8E8615E42771}" type="datetimeFigureOut">
              <a:rPr lang="en-US" smtClean="0"/>
              <a:pPr/>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78B87-D005-4D5D-8759-8E8615E42771}" type="datetimeFigureOut">
              <a:rPr lang="en-US" smtClean="0"/>
              <a:pPr/>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547F6-657A-4D85-B2CB-CD7E9B32E3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778B87-D005-4D5D-8759-8E8615E42771}"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547F6-657A-4D85-B2CB-CD7E9B32E3B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3778B87-D005-4D5D-8759-8E8615E42771}" type="datetimeFigureOut">
              <a:rPr lang="en-US" smtClean="0"/>
              <a:pPr/>
              <a:t>10/1/2017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07547F6-657A-4D85-B2CB-CD7E9B32E3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3778B87-D005-4D5D-8759-8E8615E42771}" type="datetimeFigureOut">
              <a:rPr lang="en-US" smtClean="0"/>
              <a:pPr/>
              <a:t>10/1/2017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07547F6-657A-4D85-B2CB-CD7E9B32E3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px0j1EHF8Y0&amp;safety_mode=true&amp;persist_safety_mode=1&amp;safe=activ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QQx8wH_sAT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77200" cy="4038600"/>
          </a:xfrm>
        </p:spPr>
        <p:txBody>
          <a:bodyPr/>
          <a:lstStyle/>
          <a:p>
            <a:pPr algn="ctr"/>
            <a:r>
              <a:rPr lang="en-US" dirty="0" smtClean="0"/>
              <a:t>Flashback and Foreshadowing</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foreshadowing?</a:t>
            </a:r>
            <a:endParaRPr lang="en-US" dirty="0"/>
          </a:p>
        </p:txBody>
      </p:sp>
      <p:sp>
        <p:nvSpPr>
          <p:cNvPr id="3" name="Content Placeholder 2"/>
          <p:cNvSpPr>
            <a:spLocks noGrp="1"/>
          </p:cNvSpPr>
          <p:nvPr>
            <p:ph idx="1"/>
          </p:nvPr>
        </p:nvSpPr>
        <p:spPr>
          <a:xfrm>
            <a:off x="457200" y="1775191"/>
            <a:ext cx="8305800" cy="5082809"/>
          </a:xfrm>
        </p:spPr>
        <p:txBody>
          <a:bodyPr/>
          <a:lstStyle/>
          <a:p>
            <a:r>
              <a:rPr lang="en-US" sz="3000" dirty="0" smtClean="0"/>
              <a:t>I looked at the speedometer.  Paul was driving even faster. "Please slow down," I said. "We're coming to a really bad curve in the road!" But he didn't slow down and the snow was drifting higher and higher. I could hardly see the road!</a:t>
            </a:r>
          </a:p>
          <a:p>
            <a:endParaRPr lang="en-US" dirty="0" smtClean="0"/>
          </a:p>
          <a:p>
            <a:endParaRPr lang="en-US" dirty="0"/>
          </a:p>
        </p:txBody>
      </p:sp>
      <p:pic>
        <p:nvPicPr>
          <p:cNvPr id="1026" name="Picture 2" descr="C:\Documents and Settings\adolar\Local Settings\Temporary Internet Files\Content.IE5\CZ94F8D1\MP900442990[1].jpg"/>
          <p:cNvPicPr>
            <a:picLocks noChangeAspect="1" noChangeArrowheads="1"/>
          </p:cNvPicPr>
          <p:nvPr/>
        </p:nvPicPr>
        <p:blipFill>
          <a:blip r:embed="rId2" cstate="print"/>
          <a:srcRect/>
          <a:stretch>
            <a:fillRect/>
          </a:stretch>
        </p:blipFill>
        <p:spPr bwMode="auto">
          <a:xfrm>
            <a:off x="2895600" y="4343400"/>
            <a:ext cx="3543300" cy="232218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writers use foreshadowing?</a:t>
            </a:r>
            <a:endParaRPr lang="en-US" dirty="0"/>
          </a:p>
        </p:txBody>
      </p:sp>
      <p:sp>
        <p:nvSpPr>
          <p:cNvPr id="3" name="Content Placeholder 2"/>
          <p:cNvSpPr>
            <a:spLocks noGrp="1"/>
          </p:cNvSpPr>
          <p:nvPr>
            <p:ph idx="1"/>
          </p:nvPr>
        </p:nvSpPr>
        <p:spPr>
          <a:xfrm>
            <a:off x="457200" y="1676401"/>
            <a:ext cx="5867400" cy="5029200"/>
          </a:xfrm>
        </p:spPr>
        <p:txBody>
          <a:bodyPr>
            <a:normAutofit/>
          </a:bodyPr>
          <a:lstStyle/>
          <a:p>
            <a:r>
              <a:rPr lang="en-US" dirty="0" smtClean="0"/>
              <a:t>Foreshadowing </a:t>
            </a:r>
            <a:r>
              <a:rPr lang="en-US" b="1" u="sng" dirty="0" smtClean="0">
                <a:solidFill>
                  <a:schemeClr val="accent4"/>
                </a:solidFill>
              </a:rPr>
              <a:t>"sets up" future events and builds suspense.</a:t>
            </a:r>
            <a:endParaRPr lang="en-US" dirty="0" smtClean="0"/>
          </a:p>
          <a:p>
            <a:r>
              <a:rPr lang="en-US" dirty="0" smtClean="0"/>
              <a:t>You might not know why the author mentions something until later in the story.  </a:t>
            </a:r>
          </a:p>
          <a:p>
            <a:endParaRPr lang="en-US" dirty="0" smtClean="0"/>
          </a:p>
          <a:p>
            <a:endParaRPr lang="en-US" dirty="0"/>
          </a:p>
        </p:txBody>
      </p:sp>
      <p:pic>
        <p:nvPicPr>
          <p:cNvPr id="1026" name="Picture 2" descr="C:\Documents and Settings\adolar\Local Settings\Temporary Internet Files\Content.IE5\T9LVU630\MC910216310[1].png"/>
          <p:cNvPicPr>
            <a:picLocks noChangeAspect="1" noChangeArrowheads="1"/>
          </p:cNvPicPr>
          <p:nvPr/>
        </p:nvPicPr>
        <p:blipFill>
          <a:blip r:embed="rId2" cstate="print"/>
          <a:srcRect/>
          <a:stretch>
            <a:fillRect/>
          </a:stretch>
        </p:blipFill>
        <p:spPr bwMode="auto">
          <a:xfrm>
            <a:off x="6553200" y="1981200"/>
            <a:ext cx="2202984" cy="923227"/>
          </a:xfrm>
          <a:prstGeom prst="rect">
            <a:avLst/>
          </a:prstGeom>
          <a:noFill/>
        </p:spPr>
      </p:pic>
      <p:pic>
        <p:nvPicPr>
          <p:cNvPr id="1027" name="Picture 3" descr="C:\Documents and Settings\adolar\Local Settings\Temporary Internet Files\Content.IE5\T9LVU630\MP900444541[1].jpg"/>
          <p:cNvPicPr>
            <a:picLocks noChangeAspect="1" noChangeArrowheads="1"/>
          </p:cNvPicPr>
          <p:nvPr/>
        </p:nvPicPr>
        <p:blipFill>
          <a:blip r:embed="rId3" cstate="print"/>
          <a:srcRect/>
          <a:stretch>
            <a:fillRect/>
          </a:stretch>
        </p:blipFill>
        <p:spPr bwMode="auto">
          <a:xfrm>
            <a:off x="6629400" y="4495800"/>
            <a:ext cx="21336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ppt_x"/>
                                          </p:val>
                                        </p:tav>
                                        <p:tav tm="100000">
                                          <p:val>
                                            <p:strVal val="#ppt_x"/>
                                          </p:val>
                                        </p:tav>
                                      </p:tavLst>
                                    </p:anim>
                                    <p:anim calcmode="lin" valueType="num">
                                      <p:cBhvr additive="base">
                                        <p:cTn id="2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a:t>
            </a:r>
            <a:endParaRPr lang="en-US" dirty="0"/>
          </a:p>
        </p:txBody>
      </p:sp>
      <p:sp>
        <p:nvSpPr>
          <p:cNvPr id="3" name="Content Placeholder 2"/>
          <p:cNvSpPr>
            <a:spLocks noGrp="1"/>
          </p:cNvSpPr>
          <p:nvPr>
            <p:ph idx="1"/>
          </p:nvPr>
        </p:nvSpPr>
        <p:spPr/>
        <p:txBody>
          <a:bodyPr/>
          <a:lstStyle/>
          <a:p>
            <a:r>
              <a:rPr lang="en-US" b="1" u="sng" dirty="0" smtClean="0">
                <a:solidFill>
                  <a:schemeClr val="accent6"/>
                </a:solidFill>
              </a:rPr>
              <a:t>When a character remembers something from the past</a:t>
            </a:r>
            <a:r>
              <a:rPr lang="en-US" dirty="0" smtClean="0"/>
              <a:t>, it is called a flashback.  </a:t>
            </a:r>
          </a:p>
          <a:p>
            <a:r>
              <a:rPr lang="en-US" dirty="0" smtClean="0"/>
              <a:t>It is like </a:t>
            </a:r>
            <a:r>
              <a:rPr lang="en-US" b="1" u="sng" dirty="0" smtClean="0">
                <a:solidFill>
                  <a:schemeClr val="accent6"/>
                </a:solidFill>
              </a:rPr>
              <a:t>a memory</a:t>
            </a:r>
            <a:r>
              <a:rPr lang="en-US" dirty="0" smtClean="0"/>
              <a:t>.</a:t>
            </a:r>
          </a:p>
          <a:p>
            <a:r>
              <a:rPr lang="en-US" dirty="0" smtClean="0"/>
              <a:t>A flashback can be as short as a few sentences in a story, or a whole story can be a flashback.  </a:t>
            </a:r>
            <a:endParaRPr lang="en-US" dirty="0"/>
          </a:p>
        </p:txBody>
      </p:sp>
      <p:pic>
        <p:nvPicPr>
          <p:cNvPr id="4" name="Picture 4" descr="bigbook.jpg                                                    008CEDFBMacintosh HD                   BB4D60F3:"/>
          <p:cNvPicPr>
            <a:picLocks noChangeAspect="1" noChangeArrowheads="1"/>
          </p:cNvPicPr>
          <p:nvPr/>
        </p:nvPicPr>
        <p:blipFill>
          <a:blip r:embed="rId2" cstate="print"/>
          <a:srcRect/>
          <a:stretch>
            <a:fillRect/>
          </a:stretch>
        </p:blipFill>
        <p:spPr bwMode="auto">
          <a:xfrm>
            <a:off x="6019800" y="4724400"/>
            <a:ext cx="1568450" cy="1765300"/>
          </a:xfrm>
          <a:prstGeom prst="rect">
            <a:avLst/>
          </a:prstGeom>
          <a:noFill/>
          <a:ln w="9525">
            <a:noFill/>
            <a:miter lim="800000"/>
            <a:headEnd/>
            <a:tailEnd/>
          </a:ln>
        </p:spPr>
      </p:pic>
      <p:sp>
        <p:nvSpPr>
          <p:cNvPr id="5" name="Line 5"/>
          <p:cNvSpPr>
            <a:spLocks noChangeShapeType="1"/>
          </p:cNvSpPr>
          <p:nvPr/>
        </p:nvSpPr>
        <p:spPr bwMode="auto">
          <a:xfrm flipH="1">
            <a:off x="1371600" y="5486400"/>
            <a:ext cx="4419600" cy="0"/>
          </a:xfrm>
          <a:prstGeom prst="line">
            <a:avLst/>
          </a:prstGeom>
          <a:noFill/>
          <a:ln w="57150">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 Example</a:t>
            </a:r>
            <a:endParaRPr lang="en-US" dirty="0"/>
          </a:p>
        </p:txBody>
      </p:sp>
      <p:sp>
        <p:nvSpPr>
          <p:cNvPr id="3" name="Content Placeholder 2"/>
          <p:cNvSpPr>
            <a:spLocks noGrp="1"/>
          </p:cNvSpPr>
          <p:nvPr>
            <p:ph idx="1"/>
          </p:nvPr>
        </p:nvSpPr>
        <p:spPr>
          <a:xfrm>
            <a:off x="381000" y="1752600"/>
            <a:ext cx="8229600" cy="4625609"/>
          </a:xfrm>
        </p:spPr>
        <p:txBody>
          <a:bodyPr/>
          <a:lstStyle/>
          <a:p>
            <a:r>
              <a:rPr lang="en-US" dirty="0" smtClean="0">
                <a:hlinkClick r:id="rId2"/>
              </a:rPr>
              <a:t>Toy Story Example</a:t>
            </a:r>
            <a:endParaRPr lang="en-US" dirty="0"/>
          </a:p>
        </p:txBody>
      </p:sp>
      <p:pic>
        <p:nvPicPr>
          <p:cNvPr id="4" name="Picture 6" descr="http://images.fanpop.com/images/image_uploads/Toy-Story-2-toy-story-478719_800_600.jpg"/>
          <p:cNvPicPr>
            <a:picLocks noChangeAspect="1" noChangeArrowheads="1"/>
          </p:cNvPicPr>
          <p:nvPr/>
        </p:nvPicPr>
        <p:blipFill>
          <a:blip r:embed="rId3" cstate="print"/>
          <a:srcRect/>
          <a:stretch>
            <a:fillRect/>
          </a:stretch>
        </p:blipFill>
        <p:spPr>
          <a:xfrm>
            <a:off x="2438400" y="3200400"/>
            <a:ext cx="3733800" cy="2800350"/>
          </a:xfrm>
          <a:prstGeom prst="rect">
            <a:avLst/>
          </a:prstGeom>
          <a:noFill/>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flashback?</a:t>
            </a:r>
            <a:endParaRPr lang="en-US" dirty="0"/>
          </a:p>
        </p:txBody>
      </p:sp>
      <p:sp>
        <p:nvSpPr>
          <p:cNvPr id="3" name="Content Placeholder 2"/>
          <p:cNvSpPr>
            <a:spLocks noGrp="1"/>
          </p:cNvSpPr>
          <p:nvPr>
            <p:ph idx="1"/>
          </p:nvPr>
        </p:nvSpPr>
        <p:spPr>
          <a:xfrm>
            <a:off x="457200" y="1775191"/>
            <a:ext cx="5715000" cy="4625609"/>
          </a:xfrm>
        </p:spPr>
        <p:txBody>
          <a:bodyPr>
            <a:normAutofit fontScale="92500" lnSpcReduction="20000"/>
          </a:bodyPr>
          <a:lstStyle/>
          <a:p>
            <a:r>
              <a:rPr lang="en-US" dirty="0" smtClean="0"/>
              <a:t>"You're getting it. Good girl!" Anya cheered as she ran beside her little sister. Anya smiled, remembering when her dad had taught her to ride a bike. She could still see him running beside her, even when he didn't need to anymore! He'd always been so protective. But now, he was gone and she alone had to take care of the family. "I still need you, Dad," she whispered.</a:t>
            </a:r>
          </a:p>
          <a:p>
            <a:endParaRPr lang="en-US" dirty="0" smtClean="0"/>
          </a:p>
          <a:p>
            <a:endParaRPr lang="en-US" dirty="0"/>
          </a:p>
        </p:txBody>
      </p:sp>
      <p:pic>
        <p:nvPicPr>
          <p:cNvPr id="1027" name="Picture 3" descr="C:\Documents and Settings\ADOLAR\Local Settings\Temporary Internet Files\Content.IE5\UJ7MUYCT\MC900331679[1].wmf"/>
          <p:cNvPicPr>
            <a:picLocks noChangeAspect="1" noChangeArrowheads="1"/>
          </p:cNvPicPr>
          <p:nvPr/>
        </p:nvPicPr>
        <p:blipFill>
          <a:blip r:embed="rId2" cstate="print"/>
          <a:srcRect/>
          <a:stretch>
            <a:fillRect/>
          </a:stretch>
        </p:blipFill>
        <p:spPr bwMode="auto">
          <a:xfrm>
            <a:off x="6400800" y="2362200"/>
            <a:ext cx="2404075" cy="2743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a:t>
            </a:r>
            <a:endParaRPr lang="en-US" dirty="0"/>
          </a:p>
        </p:txBody>
      </p:sp>
      <p:sp>
        <p:nvSpPr>
          <p:cNvPr id="3" name="Content Placeholder 2"/>
          <p:cNvSpPr>
            <a:spLocks noGrp="1"/>
          </p:cNvSpPr>
          <p:nvPr>
            <p:ph idx="1"/>
          </p:nvPr>
        </p:nvSpPr>
        <p:spPr>
          <a:xfrm>
            <a:off x="457200" y="1775191"/>
            <a:ext cx="4495800" cy="4625609"/>
          </a:xfrm>
        </p:spPr>
        <p:txBody>
          <a:bodyPr/>
          <a:lstStyle/>
          <a:p>
            <a:r>
              <a:rPr lang="en-US" dirty="0" smtClean="0"/>
              <a:t>Check </a:t>
            </a:r>
            <a:r>
              <a:rPr lang="en-US" dirty="0" smtClean="0"/>
              <a:t>out these </a:t>
            </a:r>
            <a:r>
              <a:rPr lang="en-US" b="1" dirty="0" smtClean="0">
                <a:solidFill>
                  <a:schemeClr val="accent6"/>
                </a:solidFill>
              </a:rPr>
              <a:t>flashbacks</a:t>
            </a:r>
            <a:r>
              <a:rPr lang="en-US" dirty="0" smtClean="0"/>
              <a:t> from </a:t>
            </a:r>
            <a:r>
              <a:rPr lang="en-US" i="1" dirty="0" smtClean="0"/>
              <a:t>UP</a:t>
            </a:r>
            <a:r>
              <a:rPr lang="en-US" dirty="0" smtClean="0"/>
              <a:t>.</a:t>
            </a:r>
            <a:endParaRPr lang="en-US" dirty="0"/>
          </a:p>
        </p:txBody>
      </p:sp>
      <p:pic>
        <p:nvPicPr>
          <p:cNvPr id="4" name="il_fi" descr="http://cdn.iwastesomuchtime.com/February-18-2012-15-37-35-405539101512773628156351181947556342265763797280207n.jpg"/>
          <p:cNvPicPr/>
          <p:nvPr/>
        </p:nvPicPr>
        <p:blipFill rotWithShape="1">
          <a:blip r:embed="rId2" cstate="print">
            <a:extLst>
              <a:ext uri="{BEBA8EAE-BF5A-486C-A8C5-ECC9F3942E4B}">
                <a14:imgProps xmlns:a14="http://schemas.microsoft.com/office/drawing/2010/main">
                  <a14:imgLayer r:embed="rId3">
                    <a14:imgEffect>
                      <a14:brightnessContrast bright="24000"/>
                    </a14:imgEffect>
                  </a14:imgLayer>
                </a14:imgProps>
              </a:ext>
              <a:ext uri="{28A0092B-C50C-407E-A947-70E740481C1C}">
                <a14:useLocalDpi xmlns:a14="http://schemas.microsoft.com/office/drawing/2010/main" val="0"/>
              </a:ext>
            </a:extLst>
          </a:blip>
          <a:srcRect t="4231"/>
          <a:stretch/>
        </p:blipFill>
        <p:spPr bwMode="auto">
          <a:xfrm>
            <a:off x="5257800" y="1981200"/>
            <a:ext cx="3325683" cy="4246642"/>
          </a:xfrm>
          <a:prstGeom prst="rect">
            <a:avLst/>
          </a:prstGeom>
          <a:noFill/>
          <a:ln>
            <a:noFill/>
          </a:ln>
          <a:extLst>
            <a:ext uri="{53640926-AAD7-44D8-BBD7-CCE9431645EC}">
              <a14:shadowObscured xmlns:a14="http://schemas.microsoft.com/office/drawing/2010/main"/>
            </a:ext>
          </a:extLst>
        </p:spPr>
      </p:pic>
      <p:sp>
        <p:nvSpPr>
          <p:cNvPr id="5" name="Right Arrow 4"/>
          <p:cNvSpPr/>
          <p:nvPr/>
        </p:nvSpPr>
        <p:spPr>
          <a:xfrm>
            <a:off x="1905000" y="5441373"/>
            <a:ext cx="2971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231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writers use flashbacks?</a:t>
            </a:r>
            <a:endParaRPr lang="en-US" dirty="0"/>
          </a:p>
        </p:txBody>
      </p:sp>
      <p:sp>
        <p:nvSpPr>
          <p:cNvPr id="3" name="Content Placeholder 2"/>
          <p:cNvSpPr>
            <a:spLocks noGrp="1"/>
          </p:cNvSpPr>
          <p:nvPr>
            <p:ph idx="1"/>
          </p:nvPr>
        </p:nvSpPr>
        <p:spPr>
          <a:xfrm>
            <a:off x="457200" y="1775191"/>
            <a:ext cx="5791200" cy="4854209"/>
          </a:xfrm>
        </p:spPr>
        <p:txBody>
          <a:bodyPr>
            <a:normAutofit fontScale="92500"/>
          </a:bodyPr>
          <a:lstStyle/>
          <a:p>
            <a:r>
              <a:rPr lang="en-US" dirty="0" smtClean="0"/>
              <a:t>Flashbacks can </a:t>
            </a:r>
            <a:r>
              <a:rPr lang="en-US" b="1" u="sng" dirty="0" smtClean="0">
                <a:solidFill>
                  <a:schemeClr val="accent6"/>
                </a:solidFill>
              </a:rPr>
              <a:t>give you information about a character to help you figure out his/her reasons for doing things</a:t>
            </a:r>
            <a:r>
              <a:rPr lang="en-US" dirty="0" smtClean="0"/>
              <a:t>. </a:t>
            </a:r>
          </a:p>
          <a:p>
            <a:r>
              <a:rPr lang="en-US" dirty="0" smtClean="0"/>
              <a:t>Our example would help you understand why Anya might turn down a chance to go to a college far away from home, even though that was her dream.</a:t>
            </a:r>
          </a:p>
          <a:p>
            <a:endParaRPr lang="en-US" dirty="0" smtClean="0"/>
          </a:p>
          <a:p>
            <a:endParaRPr lang="en-US" dirty="0"/>
          </a:p>
        </p:txBody>
      </p:sp>
      <p:pic>
        <p:nvPicPr>
          <p:cNvPr id="2050" name="Picture 2" descr="C:\Documents and Settings\ADOLAR\Local Settings\Temporary Internet Files\Content.IE5\S8FTFYO6\MC900048774[1].wmf"/>
          <p:cNvPicPr>
            <a:picLocks noChangeAspect="1" noChangeArrowheads="1"/>
          </p:cNvPicPr>
          <p:nvPr/>
        </p:nvPicPr>
        <p:blipFill>
          <a:blip r:embed="rId2" cstate="print"/>
          <a:srcRect/>
          <a:stretch>
            <a:fillRect/>
          </a:stretch>
        </p:blipFill>
        <p:spPr bwMode="auto">
          <a:xfrm>
            <a:off x="6781800" y="1905000"/>
            <a:ext cx="1668780" cy="1694383"/>
          </a:xfrm>
          <a:prstGeom prst="rect">
            <a:avLst/>
          </a:prstGeom>
          <a:noFill/>
        </p:spPr>
      </p:pic>
      <p:pic>
        <p:nvPicPr>
          <p:cNvPr id="2053" name="Picture 5" descr="C:\Documents and Settings\ADOLAR\Local Settings\Temporary Internet Files\Content.IE5\UJ7MUYCT\MP900439409[1].jpg"/>
          <p:cNvPicPr>
            <a:picLocks noChangeAspect="1" noChangeArrowheads="1"/>
          </p:cNvPicPr>
          <p:nvPr/>
        </p:nvPicPr>
        <p:blipFill>
          <a:blip r:embed="rId3" cstate="print"/>
          <a:srcRect/>
          <a:stretch>
            <a:fillRect/>
          </a:stretch>
        </p:blipFill>
        <p:spPr bwMode="auto">
          <a:xfrm>
            <a:off x="6629400" y="4648200"/>
            <a:ext cx="1951869" cy="1429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3"/>
                                        </p:tgtEl>
                                        <p:attrNameLst>
                                          <p:attrName>style.visibility</p:attrName>
                                        </p:attrNameLst>
                                      </p:cBhvr>
                                      <p:to>
                                        <p:strVal val="visible"/>
                                      </p:to>
                                    </p:set>
                                    <p:anim calcmode="lin" valueType="num">
                                      <p:cBhvr additive="base">
                                        <p:cTn id="25" dur="500" fill="hold"/>
                                        <p:tgtEl>
                                          <p:spTgt spid="2053"/>
                                        </p:tgtEl>
                                        <p:attrNameLst>
                                          <p:attrName>ppt_x</p:attrName>
                                        </p:attrNameLst>
                                      </p:cBhvr>
                                      <p:tavLst>
                                        <p:tav tm="0">
                                          <p:val>
                                            <p:strVal val="#ppt_x"/>
                                          </p:val>
                                        </p:tav>
                                        <p:tav tm="100000">
                                          <p:val>
                                            <p:strVal val="#ppt_x"/>
                                          </p:val>
                                        </p:tav>
                                      </p:tavLst>
                                    </p:anim>
                                    <p:anim calcmode="lin" valueType="num">
                                      <p:cBhvr additive="base">
                                        <p:cTn id="26"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a:t>
            </a:r>
            <a:endParaRPr lang="en-US" dirty="0"/>
          </a:p>
        </p:txBody>
      </p:sp>
      <p:sp>
        <p:nvSpPr>
          <p:cNvPr id="3" name="Content Placeholder 2"/>
          <p:cNvSpPr>
            <a:spLocks noGrp="1"/>
          </p:cNvSpPr>
          <p:nvPr>
            <p:ph idx="1"/>
          </p:nvPr>
        </p:nvSpPr>
        <p:spPr/>
        <p:txBody>
          <a:bodyPr/>
          <a:lstStyle/>
          <a:p>
            <a:r>
              <a:rPr lang="en-US" dirty="0" smtClean="0"/>
              <a:t>Foreshadowing </a:t>
            </a:r>
            <a:r>
              <a:rPr lang="en-US" b="1" u="sng" dirty="0" smtClean="0">
                <a:solidFill>
                  <a:schemeClr val="accent4"/>
                </a:solidFill>
              </a:rPr>
              <a:t>gives readers clues about what might happen later in a story</a:t>
            </a:r>
            <a:r>
              <a:rPr lang="en-US" dirty="0" smtClean="0"/>
              <a:t>.</a:t>
            </a:r>
          </a:p>
          <a:p>
            <a:r>
              <a:rPr lang="en-US" dirty="0" smtClean="0"/>
              <a:t>Being able to recognize a foreshadowing moment in a story </a:t>
            </a:r>
            <a:r>
              <a:rPr lang="en-US" b="1" u="sng" dirty="0" smtClean="0">
                <a:solidFill>
                  <a:schemeClr val="accent4"/>
                </a:solidFill>
              </a:rPr>
              <a:t>can help you make good predictions</a:t>
            </a:r>
            <a:r>
              <a:rPr lang="en-US" dirty="0" smtClean="0"/>
              <a:t>. </a:t>
            </a:r>
          </a:p>
          <a:p>
            <a:endParaRPr lang="en-US" dirty="0"/>
          </a:p>
        </p:txBody>
      </p:sp>
      <p:pic>
        <p:nvPicPr>
          <p:cNvPr id="4" name="Picture 4" descr="bigbook.jpg                                                    008CEDFBMacintosh HD                   BB4D60F3:"/>
          <p:cNvPicPr>
            <a:picLocks noChangeAspect="1" noChangeArrowheads="1"/>
          </p:cNvPicPr>
          <p:nvPr/>
        </p:nvPicPr>
        <p:blipFill>
          <a:blip r:embed="rId2" cstate="print"/>
          <a:srcRect/>
          <a:stretch>
            <a:fillRect/>
          </a:stretch>
        </p:blipFill>
        <p:spPr bwMode="auto">
          <a:xfrm>
            <a:off x="1676400" y="4483100"/>
            <a:ext cx="1568450" cy="1765300"/>
          </a:xfrm>
          <a:prstGeom prst="rect">
            <a:avLst/>
          </a:prstGeom>
          <a:noFill/>
          <a:ln w="9525">
            <a:noFill/>
            <a:miter lim="800000"/>
            <a:headEnd/>
            <a:tailEnd/>
          </a:ln>
        </p:spPr>
      </p:pic>
      <p:sp>
        <p:nvSpPr>
          <p:cNvPr id="5" name="Line 5"/>
          <p:cNvSpPr>
            <a:spLocks noChangeShapeType="1"/>
          </p:cNvSpPr>
          <p:nvPr/>
        </p:nvSpPr>
        <p:spPr bwMode="auto">
          <a:xfrm>
            <a:off x="3581400" y="5410200"/>
            <a:ext cx="4267200" cy="0"/>
          </a:xfrm>
          <a:prstGeom prst="line">
            <a:avLst/>
          </a:prstGeom>
          <a:noFill/>
          <a:ln w="57150">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 Example</a:t>
            </a:r>
            <a:endParaRPr lang="en-US" dirty="0"/>
          </a:p>
        </p:txBody>
      </p:sp>
      <p:sp>
        <p:nvSpPr>
          <p:cNvPr id="3" name="Content Placeholder 2"/>
          <p:cNvSpPr>
            <a:spLocks noGrp="1"/>
          </p:cNvSpPr>
          <p:nvPr>
            <p:ph idx="1"/>
          </p:nvPr>
        </p:nvSpPr>
        <p:spPr/>
        <p:txBody>
          <a:bodyPr/>
          <a:lstStyle/>
          <a:p>
            <a:r>
              <a:rPr lang="en-US" dirty="0" smtClean="0"/>
              <a:t>Even as a little kid, no one had to tell you that when Mrs. Rabbit told Peter, "Don't go into Mr. </a:t>
            </a:r>
            <a:r>
              <a:rPr lang="en-US" dirty="0" err="1" smtClean="0"/>
              <a:t>MacGregor's</a:t>
            </a:r>
            <a:r>
              <a:rPr lang="en-US" dirty="0" smtClean="0"/>
              <a:t> garden," he'd go – and get into trouble! </a:t>
            </a:r>
          </a:p>
          <a:p>
            <a:r>
              <a:rPr lang="en-US" dirty="0" smtClean="0"/>
              <a:t>The author's words </a:t>
            </a:r>
            <a:r>
              <a:rPr lang="en-US" b="1" dirty="0" smtClean="0">
                <a:solidFill>
                  <a:schemeClr val="accent4"/>
                </a:solidFill>
              </a:rPr>
              <a:t>foreshadowed</a:t>
            </a:r>
            <a:r>
              <a:rPr lang="en-US" dirty="0" smtClean="0"/>
              <a:t> danger.</a:t>
            </a:r>
          </a:p>
          <a:p>
            <a:endParaRPr lang="en-US" dirty="0" smtClean="0"/>
          </a:p>
          <a:p>
            <a:endParaRPr lang="en-US" dirty="0"/>
          </a:p>
        </p:txBody>
      </p:sp>
      <p:pic>
        <p:nvPicPr>
          <p:cNvPr id="3074" name="Picture 2" descr="C:\Documents and Settings\ADOLAR\Local Settings\Temporary Internet Files\Content.IE5\UJ7MUYCT\MC900250168[1].wmf"/>
          <p:cNvPicPr>
            <a:picLocks noChangeAspect="1" noChangeArrowheads="1"/>
          </p:cNvPicPr>
          <p:nvPr/>
        </p:nvPicPr>
        <p:blipFill>
          <a:blip r:embed="rId2" cstate="print"/>
          <a:srcRect/>
          <a:stretch>
            <a:fillRect/>
          </a:stretch>
        </p:blipFill>
        <p:spPr bwMode="auto">
          <a:xfrm>
            <a:off x="3429000" y="4495800"/>
            <a:ext cx="2210554" cy="17744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 Example</a:t>
            </a:r>
            <a:endParaRPr lang="en-US" dirty="0"/>
          </a:p>
        </p:txBody>
      </p:sp>
      <p:sp>
        <p:nvSpPr>
          <p:cNvPr id="3" name="Content Placeholder 2"/>
          <p:cNvSpPr>
            <a:spLocks noGrp="1"/>
          </p:cNvSpPr>
          <p:nvPr>
            <p:ph idx="1"/>
          </p:nvPr>
        </p:nvSpPr>
        <p:spPr/>
        <p:txBody>
          <a:bodyPr/>
          <a:lstStyle/>
          <a:p>
            <a:r>
              <a:rPr lang="en-US" dirty="0" smtClean="0"/>
              <a:t>How many examples of foreshadowing can you find?  </a:t>
            </a:r>
          </a:p>
          <a:p>
            <a:r>
              <a:rPr lang="en-US" dirty="0" smtClean="0">
                <a:hlinkClick r:id="rId2"/>
              </a:rPr>
              <a:t>Jaws Example</a:t>
            </a:r>
            <a:endParaRPr lang="en-US" dirty="0"/>
          </a:p>
        </p:txBody>
      </p:sp>
      <p:pic>
        <p:nvPicPr>
          <p:cNvPr id="2050" name="Picture 2" descr="http://theghostdiaries.com/wp-content/uploads/2013/10/JawsBeachPanicMagn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581400"/>
            <a:ext cx="4267200" cy="2787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339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2819</TotalTime>
  <Words>384</Words>
  <Application>Microsoft Office PowerPoint</Application>
  <PresentationFormat>On-screen Show (4:3)</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Corbel</vt:lpstr>
      <vt:lpstr>Wingdings</vt:lpstr>
      <vt:lpstr>Wingdings 2</vt:lpstr>
      <vt:lpstr>Wingdings 3</vt:lpstr>
      <vt:lpstr>Module</vt:lpstr>
      <vt:lpstr>Flashback and Foreshadowing </vt:lpstr>
      <vt:lpstr>Flashback</vt:lpstr>
      <vt:lpstr>Flashback Example</vt:lpstr>
      <vt:lpstr>What is the flashback?</vt:lpstr>
      <vt:lpstr>Flashback</vt:lpstr>
      <vt:lpstr>Why do writers use flashbacks?</vt:lpstr>
      <vt:lpstr>Foreshadowing</vt:lpstr>
      <vt:lpstr>Foreshadowing Example</vt:lpstr>
      <vt:lpstr>Foreshadowing Example</vt:lpstr>
      <vt:lpstr>What is it foreshadowing?</vt:lpstr>
      <vt:lpstr>Why do writers use foreshadowing?</vt:lpstr>
    </vt:vector>
  </TitlesOfParts>
  <Company>LCPS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Flashback and Foreshadowing</dc:title>
  <dc:creator>Dolar</dc:creator>
  <cp:lastModifiedBy>Melissa Blake</cp:lastModifiedBy>
  <cp:revision>78</cp:revision>
  <dcterms:created xsi:type="dcterms:W3CDTF">2012-11-27T14:05:51Z</dcterms:created>
  <dcterms:modified xsi:type="dcterms:W3CDTF">2017-10-01T22:07:21Z</dcterms:modified>
</cp:coreProperties>
</file>