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0"/>
  </p:notesMasterIdLst>
  <p:sldIdLst>
    <p:sldId id="256" r:id="rId2"/>
    <p:sldId id="262" r:id="rId3"/>
    <p:sldId id="263" r:id="rId4"/>
    <p:sldId id="266" r:id="rId5"/>
    <p:sldId id="267" r:id="rId6"/>
    <p:sldId id="268" r:id="rId7"/>
    <p:sldId id="269" r:id="rId8"/>
    <p:sldId id="270" r:id="rId9"/>
    <p:sldId id="271" r:id="rId10"/>
    <p:sldId id="272" r:id="rId11"/>
    <p:sldId id="273" r:id="rId12"/>
    <p:sldId id="275" r:id="rId13"/>
    <p:sldId id="276" r:id="rId14"/>
    <p:sldId id="277" r:id="rId15"/>
    <p:sldId id="278" r:id="rId16"/>
    <p:sldId id="279" r:id="rId17"/>
    <p:sldId id="280" r:id="rId18"/>
    <p:sldId id="281" r:id="rId19"/>
  </p:sldIdLst>
  <p:sldSz cx="9144000" cy="6858000" type="screen4x3"/>
  <p:notesSz cx="6858000" cy="9144000"/>
  <p:embeddedFontLst>
    <p:embeddedFont>
      <p:font typeface="Sniglet" panose="020B0604020202020204" charset="0"/>
      <p:regular r:id="rId21"/>
    </p:embeddedFont>
    <p:embeddedFont>
      <p:font typeface="Walter Turncoat" panose="020B0604020202020204"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3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245281154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 name="Shape 39"/>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sz="1100"/>
          </a:p>
        </p:txBody>
      </p:sp>
    </p:spTree>
    <p:extLst>
      <p:ext uri="{BB962C8B-B14F-4D97-AF65-F5344CB8AC3E}">
        <p14:creationId xmlns:p14="http://schemas.microsoft.com/office/powerpoint/2010/main" val="2999943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797613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857401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14875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777450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20569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64883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792884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17648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933707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283254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523014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61725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38933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772867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15358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78647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70464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2655750"/>
            <a:ext cx="7772400" cy="1546500"/>
          </a:xfrm>
          <a:prstGeom prst="rect">
            <a:avLst/>
          </a:prstGeom>
        </p:spPr>
        <p:txBody>
          <a:bodyPr wrap="square" lIns="91425" tIns="91425" rIns="91425" bIns="91425" anchor="ctr" anchorCtr="0"/>
          <a:lstStyle>
            <a:lvl1pPr lvl="0" algn="ctr">
              <a:spcBef>
                <a:spcPts val="0"/>
              </a:spcBef>
              <a:buSzPct val="100000"/>
              <a:defRPr sz="6000"/>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685800" y="2619122"/>
            <a:ext cx="7772400" cy="1546500"/>
          </a:xfrm>
          <a:prstGeom prst="rect">
            <a:avLst/>
          </a:prstGeom>
        </p:spPr>
        <p:txBody>
          <a:bodyPr wrap="square" lIns="91425" tIns="91425" rIns="91425" bIns="91425" anchor="b" anchorCtr="0"/>
          <a:lstStyle>
            <a:lvl1pPr lvl="0" algn="ctr" rtl="0">
              <a:spcBef>
                <a:spcPts val="0"/>
              </a:spcBef>
              <a:buSzPct val="100000"/>
              <a:defRPr sz="4800"/>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a:p>
        </p:txBody>
      </p:sp>
      <p:sp>
        <p:nvSpPr>
          <p:cNvPr id="12" name="Shape 12"/>
          <p:cNvSpPr txBox="1">
            <a:spLocks noGrp="1"/>
          </p:cNvSpPr>
          <p:nvPr>
            <p:ph type="subTitle" idx="1"/>
          </p:nvPr>
        </p:nvSpPr>
        <p:spPr>
          <a:xfrm>
            <a:off x="685800" y="4193137"/>
            <a:ext cx="7772400" cy="1046400"/>
          </a:xfrm>
          <a:prstGeom prst="rect">
            <a:avLst/>
          </a:prstGeom>
        </p:spPr>
        <p:txBody>
          <a:bodyPr wrap="square" lIns="91425" tIns="91425" rIns="91425" bIns="91425" anchor="t" anchorCtr="0"/>
          <a:lstStyle>
            <a:lvl1pPr lvl="0" algn="ctr" rtl="0">
              <a:spcBef>
                <a:spcPts val="0"/>
              </a:spcBef>
              <a:buNone/>
              <a:defRPr/>
            </a:lvl1pPr>
            <a:lvl2pPr lvl="1" algn="ctr" rtl="0">
              <a:spcBef>
                <a:spcPts val="0"/>
              </a:spcBef>
              <a:buSzPct val="100000"/>
              <a:buNone/>
              <a:defRPr sz="3000"/>
            </a:lvl2pPr>
            <a:lvl3pPr lvl="2" algn="ctr" rtl="0">
              <a:spcBef>
                <a:spcPts val="0"/>
              </a:spcBef>
              <a:buSzPct val="100000"/>
              <a:buNone/>
              <a:defRPr sz="3000"/>
            </a:lvl3pPr>
            <a:lvl4pPr lvl="3" algn="ctr" rtl="0">
              <a:spcBef>
                <a:spcPts val="0"/>
              </a:spcBef>
              <a:buSzPct val="100000"/>
              <a:buNone/>
              <a:defRPr sz="3000"/>
            </a:lvl4pPr>
            <a:lvl5pPr lvl="4" algn="ctr" rtl="0">
              <a:spcBef>
                <a:spcPts val="0"/>
              </a:spcBef>
              <a:buSzPct val="100000"/>
              <a:buNone/>
              <a:defRPr sz="3000"/>
            </a:lvl5pPr>
            <a:lvl6pPr lvl="5" algn="ctr" rtl="0">
              <a:spcBef>
                <a:spcPts val="0"/>
              </a:spcBef>
              <a:buSzPct val="100000"/>
              <a:buNone/>
              <a:defRPr sz="3000"/>
            </a:lvl6pPr>
            <a:lvl7pPr lvl="6" algn="ctr" rtl="0">
              <a:spcBef>
                <a:spcPts val="0"/>
              </a:spcBef>
              <a:buSzPct val="100000"/>
              <a:buNone/>
              <a:defRPr sz="3000"/>
            </a:lvl7pPr>
            <a:lvl8pPr lvl="7" algn="ctr" rtl="0">
              <a:spcBef>
                <a:spcPts val="0"/>
              </a:spcBef>
              <a:buSzPct val="100000"/>
              <a:buNone/>
              <a:defRPr sz="3000"/>
            </a:lvl8pPr>
            <a:lvl9pPr lvl="8" algn="ctr" rtl="0">
              <a:spcBef>
                <a:spcPts val="0"/>
              </a:spcBef>
              <a:buSzPct val="100000"/>
              <a:buNone/>
              <a:defRPr sz="3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13"/>
        <p:cNvGrpSpPr/>
        <p:nvPr/>
      </p:nvGrpSpPr>
      <p:grpSpPr>
        <a:xfrm>
          <a:off x="0" y="0"/>
          <a:ext cx="0" cy="0"/>
          <a:chOff x="0" y="0"/>
          <a:chExt cx="0" cy="0"/>
        </a:xfrm>
      </p:grpSpPr>
      <p:sp>
        <p:nvSpPr>
          <p:cNvPr id="14" name="Shape 14"/>
          <p:cNvSpPr txBox="1">
            <a:spLocks noGrp="1"/>
          </p:cNvSpPr>
          <p:nvPr>
            <p:ph type="body" idx="1"/>
          </p:nvPr>
        </p:nvSpPr>
        <p:spPr>
          <a:xfrm>
            <a:off x="1700925" y="1866400"/>
            <a:ext cx="5742300" cy="1093199"/>
          </a:xfrm>
          <a:prstGeom prst="rect">
            <a:avLst/>
          </a:prstGeom>
        </p:spPr>
        <p:txBody>
          <a:bodyPr wrap="square" lIns="91425" tIns="91425" rIns="91425" bIns="91425" anchor="t" anchorCtr="0"/>
          <a:lstStyle>
            <a:lvl1pPr lvl="0" algn="ctr" rtl="0">
              <a:spcBef>
                <a:spcPts val="0"/>
              </a:spcBef>
              <a:buSzPct val="100000"/>
              <a:defRPr sz="3000"/>
            </a:lvl1pPr>
            <a:lvl2pPr lvl="1" algn="ctr" rtl="0">
              <a:spcBef>
                <a:spcPts val="0"/>
              </a:spcBef>
              <a:buSzPct val="100000"/>
              <a:defRPr sz="3000"/>
            </a:lvl2pPr>
            <a:lvl3pPr lvl="2" algn="ctr" rtl="0">
              <a:spcBef>
                <a:spcPts val="0"/>
              </a:spcBef>
              <a:buSzPct val="100000"/>
              <a:defRPr sz="3000"/>
            </a:lvl3pPr>
            <a:lvl4pPr lvl="3" algn="ctr" rtl="0">
              <a:spcBef>
                <a:spcPts val="0"/>
              </a:spcBef>
              <a:buSzPct val="100000"/>
              <a:defRPr sz="3000"/>
            </a:lvl4pPr>
            <a:lvl5pPr lvl="4" algn="ctr" rtl="0">
              <a:spcBef>
                <a:spcPts val="0"/>
              </a:spcBef>
              <a:buSzPct val="100000"/>
              <a:defRPr sz="3000"/>
            </a:lvl5pPr>
            <a:lvl6pPr lvl="5" algn="ctr" rtl="0">
              <a:spcBef>
                <a:spcPts val="0"/>
              </a:spcBef>
              <a:buSzPct val="100000"/>
              <a:defRPr sz="3000"/>
            </a:lvl6pPr>
            <a:lvl7pPr lvl="6" algn="ctr" rtl="0">
              <a:spcBef>
                <a:spcPts val="0"/>
              </a:spcBef>
              <a:buSzPct val="100000"/>
              <a:defRPr sz="3000"/>
            </a:lvl7pPr>
            <a:lvl8pPr lvl="7" algn="ctr" rtl="0">
              <a:spcBef>
                <a:spcPts val="0"/>
              </a:spcBef>
              <a:buSzPct val="100000"/>
              <a:defRPr sz="3000"/>
            </a:lvl8pPr>
            <a:lvl9pPr lvl="8" algn="ctr">
              <a:spcBef>
                <a:spcPts val="0"/>
              </a:spcBef>
              <a:buSzPct val="100000"/>
              <a:defRPr sz="3000"/>
            </a:lvl9pPr>
          </a:lstStyle>
          <a:p>
            <a:endParaRPr/>
          </a:p>
        </p:txBody>
      </p:sp>
      <p:sp>
        <p:nvSpPr>
          <p:cNvPr id="15" name="Shape 15"/>
          <p:cNvSpPr txBox="1"/>
          <p:nvPr/>
        </p:nvSpPr>
        <p:spPr>
          <a:xfrm>
            <a:off x="3593400" y="1143425"/>
            <a:ext cx="1957200" cy="871499"/>
          </a:xfrm>
          <a:prstGeom prst="rect">
            <a:avLst/>
          </a:prstGeom>
          <a:noFill/>
          <a:ln>
            <a:noFill/>
          </a:ln>
        </p:spPr>
        <p:txBody>
          <a:bodyPr wrap="square" lIns="91425" tIns="91425" rIns="91425" bIns="91425" anchor="ctr" anchorCtr="0">
            <a:noAutofit/>
          </a:bodyPr>
          <a:lstStyle/>
          <a:p>
            <a:pPr lvl="0" algn="ctr">
              <a:spcBef>
                <a:spcPts val="0"/>
              </a:spcBef>
              <a:buNone/>
            </a:pPr>
            <a:r>
              <a:rPr lang="en" sz="9600">
                <a:solidFill>
                  <a:srgbClr val="FFFFFF"/>
                </a:solidFill>
                <a:latin typeface="Walter Turncoat"/>
                <a:ea typeface="Walter Turncoat"/>
                <a:cs typeface="Walter Turncoat"/>
                <a:sym typeface="Walter Turncoat"/>
              </a:rPr>
              <a:t>“</a:t>
            </a:r>
          </a:p>
        </p:txBody>
      </p:sp>
      <p:sp>
        <p:nvSpPr>
          <p:cNvPr id="16" name="Shape 16"/>
          <p:cNvSpPr/>
          <p:nvPr/>
        </p:nvSpPr>
        <p:spPr>
          <a:xfrm>
            <a:off x="4128150" y="734200"/>
            <a:ext cx="887711" cy="1132265"/>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025" y="1290633"/>
            <a:ext cx="9156000" cy="1143299"/>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457200" y="2084533"/>
            <a:ext cx="8229600" cy="3337499"/>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025" y="1290633"/>
            <a:ext cx="9156000" cy="1143299"/>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57200" y="2010566"/>
            <a:ext cx="3994500" cy="4557299"/>
          </a:xfrm>
          <a:prstGeom prst="rect">
            <a:avLst/>
          </a:prstGeom>
        </p:spPr>
        <p:txBody>
          <a:bodyPr wrap="square"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3" name="Shape 23"/>
          <p:cNvSpPr txBox="1">
            <a:spLocks noGrp="1"/>
          </p:cNvSpPr>
          <p:nvPr>
            <p:ph type="body" idx="2"/>
          </p:nvPr>
        </p:nvSpPr>
        <p:spPr>
          <a:xfrm>
            <a:off x="4692275" y="2010566"/>
            <a:ext cx="3994500" cy="4557299"/>
          </a:xfrm>
          <a:prstGeom prst="rect">
            <a:avLst/>
          </a:prstGeom>
        </p:spPr>
        <p:txBody>
          <a:bodyPr wrap="square"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025" y="1290633"/>
            <a:ext cx="9156000" cy="1143299"/>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6" name="Shape 26"/>
          <p:cNvSpPr txBox="1">
            <a:spLocks noGrp="1"/>
          </p:cNvSpPr>
          <p:nvPr>
            <p:ph type="body" idx="1"/>
          </p:nvPr>
        </p:nvSpPr>
        <p:spPr>
          <a:xfrm>
            <a:off x="457200" y="2010566"/>
            <a:ext cx="2631900" cy="4557299"/>
          </a:xfrm>
          <a:prstGeom prst="rect">
            <a:avLst/>
          </a:prstGeom>
        </p:spPr>
        <p:txBody>
          <a:bodyPr wrap="square"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27" name="Shape 27"/>
          <p:cNvSpPr txBox="1">
            <a:spLocks noGrp="1"/>
          </p:cNvSpPr>
          <p:nvPr>
            <p:ph type="body" idx="2"/>
          </p:nvPr>
        </p:nvSpPr>
        <p:spPr>
          <a:xfrm>
            <a:off x="3223963" y="2010566"/>
            <a:ext cx="2631900" cy="4557299"/>
          </a:xfrm>
          <a:prstGeom prst="rect">
            <a:avLst/>
          </a:prstGeom>
        </p:spPr>
        <p:txBody>
          <a:bodyPr wrap="square"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28" name="Shape 28"/>
          <p:cNvSpPr txBox="1">
            <a:spLocks noGrp="1"/>
          </p:cNvSpPr>
          <p:nvPr>
            <p:ph type="body" idx="3"/>
          </p:nvPr>
        </p:nvSpPr>
        <p:spPr>
          <a:xfrm>
            <a:off x="5990727" y="2010566"/>
            <a:ext cx="2631900" cy="4557299"/>
          </a:xfrm>
          <a:prstGeom prst="rect">
            <a:avLst/>
          </a:prstGeom>
        </p:spPr>
        <p:txBody>
          <a:bodyPr wrap="square"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025" y="1290633"/>
            <a:ext cx="9156000" cy="1143299"/>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31"/>
        <p:cNvGrpSpPr/>
        <p:nvPr/>
      </p:nvGrpSpPr>
      <p:grpSpPr>
        <a:xfrm>
          <a:off x="0" y="0"/>
          <a:ext cx="0" cy="0"/>
          <a:chOff x="0" y="0"/>
          <a:chExt cx="0" cy="0"/>
        </a:xfrm>
      </p:grpSpPr>
      <p:sp>
        <p:nvSpPr>
          <p:cNvPr id="32" name="Shape 32"/>
          <p:cNvSpPr txBox="1">
            <a:spLocks noGrp="1"/>
          </p:cNvSpPr>
          <p:nvPr>
            <p:ph type="body" idx="1"/>
          </p:nvPr>
        </p:nvSpPr>
        <p:spPr>
          <a:xfrm>
            <a:off x="457200" y="5875079"/>
            <a:ext cx="8229600" cy="692700"/>
          </a:xfrm>
          <a:prstGeom prst="rect">
            <a:avLst/>
          </a:prstGeom>
        </p:spPr>
        <p:txBody>
          <a:bodyPr wrap="square" lIns="91425" tIns="91425" rIns="91425" bIns="91425" anchor="t" anchorCtr="0"/>
          <a:lstStyle>
            <a:lvl1pPr lvl="0" algn="ctr">
              <a:spcBef>
                <a:spcPts val="360"/>
              </a:spcBef>
              <a:buSzPct val="100000"/>
              <a:buNone/>
              <a:defRPr sz="1800"/>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_2">
    <p:spTree>
      <p:nvGrpSpPr>
        <p:cNvPr id="1" name="Shape 34"/>
        <p:cNvGrpSpPr/>
        <p:nvPr/>
      </p:nvGrpSpPr>
      <p:grpSpPr>
        <a:xfrm>
          <a:off x="0" y="0"/>
          <a:ext cx="0" cy="0"/>
          <a:chOff x="0" y="0"/>
          <a:chExt cx="0" cy="0"/>
        </a:xfrm>
      </p:grpSpPr>
      <p:sp>
        <p:nvSpPr>
          <p:cNvPr id="35" name="Shape 35"/>
          <p:cNvSpPr txBox="1">
            <a:spLocks noGrp="1"/>
          </p:cNvSpPr>
          <p:nvPr>
            <p:ph type="ctrTitle"/>
          </p:nvPr>
        </p:nvSpPr>
        <p:spPr>
          <a:xfrm>
            <a:off x="685800" y="2111123"/>
            <a:ext cx="7772400" cy="1546500"/>
          </a:xfrm>
          <a:prstGeom prst="rect">
            <a:avLst/>
          </a:prstGeom>
          <a:noFill/>
          <a:ln>
            <a:noFill/>
          </a:ln>
        </p:spPr>
        <p:txBody>
          <a:bodyPr wrap="square" lIns="91425" tIns="91425" rIns="91425" bIns="91425" anchor="b" anchorCtr="0"/>
          <a:lstStyle>
            <a:lvl1pPr lvl="0" algn="ctr" rtl="0">
              <a:spcBef>
                <a:spcPts val="0"/>
              </a:spcBef>
              <a:buClr>
                <a:schemeClr val="dk1"/>
              </a:buClr>
              <a:buSzPct val="100000"/>
              <a:buFont typeface="Arial"/>
              <a:buNone/>
              <a:defRPr sz="4800" b="1" i="0" u="none" strike="noStrike" cap="none">
                <a:solidFill>
                  <a:schemeClr val="dk1"/>
                </a:solidFill>
                <a:latin typeface="Arial"/>
                <a:ea typeface="Arial"/>
                <a:cs typeface="Arial"/>
                <a:sym typeface="Arial"/>
              </a:defRPr>
            </a:lvl1pPr>
            <a:lvl2pPr lvl="1" algn="ctr" rtl="0">
              <a:spcBef>
                <a:spcPts val="0"/>
              </a:spcBef>
              <a:buClr>
                <a:schemeClr val="dk1"/>
              </a:buClr>
              <a:buSzPct val="100000"/>
              <a:buFont typeface="Arial"/>
              <a:buNone/>
              <a:defRPr sz="4800" b="1" i="0" u="none" strike="noStrike" cap="none">
                <a:solidFill>
                  <a:schemeClr val="dk1"/>
                </a:solidFill>
                <a:latin typeface="Arial"/>
                <a:ea typeface="Arial"/>
                <a:cs typeface="Arial"/>
                <a:sym typeface="Arial"/>
              </a:defRPr>
            </a:lvl2pPr>
            <a:lvl3pPr lvl="2" algn="ctr" rtl="0">
              <a:spcBef>
                <a:spcPts val="0"/>
              </a:spcBef>
              <a:buClr>
                <a:schemeClr val="dk1"/>
              </a:buClr>
              <a:buSzPct val="100000"/>
              <a:buFont typeface="Arial"/>
              <a:buNone/>
              <a:defRPr sz="4800" b="1" i="0" u="none" strike="noStrike" cap="none">
                <a:solidFill>
                  <a:schemeClr val="dk1"/>
                </a:solidFill>
                <a:latin typeface="Arial"/>
                <a:ea typeface="Arial"/>
                <a:cs typeface="Arial"/>
                <a:sym typeface="Arial"/>
              </a:defRPr>
            </a:lvl3pPr>
            <a:lvl4pPr lvl="3" algn="ctr" rtl="0">
              <a:spcBef>
                <a:spcPts val="0"/>
              </a:spcBef>
              <a:buClr>
                <a:schemeClr val="dk1"/>
              </a:buClr>
              <a:buSzPct val="100000"/>
              <a:buFont typeface="Arial"/>
              <a:buNone/>
              <a:defRPr sz="4800" b="1" i="0" u="none" strike="noStrike" cap="none">
                <a:solidFill>
                  <a:schemeClr val="dk1"/>
                </a:solidFill>
                <a:latin typeface="Arial"/>
                <a:ea typeface="Arial"/>
                <a:cs typeface="Arial"/>
                <a:sym typeface="Arial"/>
              </a:defRPr>
            </a:lvl4pPr>
            <a:lvl5pPr lvl="4" algn="ctr" rtl="0">
              <a:spcBef>
                <a:spcPts val="0"/>
              </a:spcBef>
              <a:buClr>
                <a:schemeClr val="dk1"/>
              </a:buClr>
              <a:buSzPct val="100000"/>
              <a:buFont typeface="Arial"/>
              <a:buNone/>
              <a:defRPr sz="4800" b="1" i="0" u="none" strike="noStrike" cap="none">
                <a:solidFill>
                  <a:schemeClr val="dk1"/>
                </a:solidFill>
                <a:latin typeface="Arial"/>
                <a:ea typeface="Arial"/>
                <a:cs typeface="Arial"/>
                <a:sym typeface="Arial"/>
              </a:defRPr>
            </a:lvl5pPr>
            <a:lvl6pPr lvl="5" algn="ctr" rtl="0">
              <a:spcBef>
                <a:spcPts val="0"/>
              </a:spcBef>
              <a:buClr>
                <a:schemeClr val="dk1"/>
              </a:buClr>
              <a:buSzPct val="100000"/>
              <a:buFont typeface="Arial"/>
              <a:buNone/>
              <a:defRPr sz="4800" b="1" i="0" u="none" strike="noStrike" cap="none">
                <a:solidFill>
                  <a:schemeClr val="dk1"/>
                </a:solidFill>
                <a:latin typeface="Arial"/>
                <a:ea typeface="Arial"/>
                <a:cs typeface="Arial"/>
                <a:sym typeface="Arial"/>
              </a:defRPr>
            </a:lvl6pPr>
            <a:lvl7pPr lvl="6" algn="ctr" rtl="0">
              <a:spcBef>
                <a:spcPts val="0"/>
              </a:spcBef>
              <a:buClr>
                <a:schemeClr val="dk1"/>
              </a:buClr>
              <a:buSzPct val="100000"/>
              <a:buFont typeface="Arial"/>
              <a:buNone/>
              <a:defRPr sz="4800" b="1" i="0" u="none" strike="noStrike" cap="none">
                <a:solidFill>
                  <a:schemeClr val="dk1"/>
                </a:solidFill>
                <a:latin typeface="Arial"/>
                <a:ea typeface="Arial"/>
                <a:cs typeface="Arial"/>
                <a:sym typeface="Arial"/>
              </a:defRPr>
            </a:lvl7pPr>
            <a:lvl8pPr lvl="7" algn="ctr" rtl="0">
              <a:spcBef>
                <a:spcPts val="0"/>
              </a:spcBef>
              <a:buClr>
                <a:schemeClr val="dk1"/>
              </a:buClr>
              <a:buSzPct val="100000"/>
              <a:buFont typeface="Arial"/>
              <a:buNone/>
              <a:defRPr sz="4800" b="1" i="0" u="none" strike="noStrike" cap="none">
                <a:solidFill>
                  <a:schemeClr val="dk1"/>
                </a:solidFill>
                <a:latin typeface="Arial"/>
                <a:ea typeface="Arial"/>
                <a:cs typeface="Arial"/>
                <a:sym typeface="Arial"/>
              </a:defRPr>
            </a:lvl8pPr>
            <a:lvl9pPr lvl="8" algn="ctr" rtl="0">
              <a:spcBef>
                <a:spcPts val="0"/>
              </a:spcBef>
              <a:buClr>
                <a:schemeClr val="dk1"/>
              </a:buClr>
              <a:buSzPct val="100000"/>
              <a:buFont typeface="Arial"/>
              <a:buNone/>
              <a:defRPr sz="4800" b="1"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ubTitle" idx="1"/>
          </p:nvPr>
        </p:nvSpPr>
        <p:spPr>
          <a:xfrm>
            <a:off x="685800" y="3786737"/>
            <a:ext cx="7772400" cy="1046400"/>
          </a:xfrm>
          <a:prstGeom prst="rect">
            <a:avLst/>
          </a:prstGeom>
          <a:noFill/>
          <a:ln>
            <a:noFill/>
          </a:ln>
        </p:spPr>
        <p:txBody>
          <a:bodyPr wrap="square" lIns="91425" tIns="91425" rIns="91425" bIns="91425" anchor="t" anchorCtr="0"/>
          <a:lstStyle>
            <a:lvl1pPr lvl="0" algn="ctr" rtl="0">
              <a:lnSpc>
                <a:spcPct val="100000"/>
              </a:lnSpc>
              <a:spcBef>
                <a:spcPts val="0"/>
              </a:spcBef>
              <a:spcAft>
                <a:spcPts val="0"/>
              </a:spcAft>
              <a:buClr>
                <a:schemeClr val="dk2"/>
              </a:buClr>
              <a:buSzPct val="100000"/>
              <a:buFont typeface="Arial"/>
              <a:buNone/>
              <a:defRPr sz="3000" b="0" i="0" u="none" strike="noStrike" cap="none">
                <a:solidFill>
                  <a:schemeClr val="dk2"/>
                </a:solidFill>
                <a:latin typeface="Arial"/>
                <a:ea typeface="Arial"/>
                <a:cs typeface="Arial"/>
                <a:sym typeface="Arial"/>
              </a:defRPr>
            </a:lvl1pPr>
            <a:lvl2pPr lvl="1" algn="ctr" rtl="0">
              <a:lnSpc>
                <a:spcPct val="100000"/>
              </a:lnSpc>
              <a:spcBef>
                <a:spcPts val="0"/>
              </a:spcBef>
              <a:spcAft>
                <a:spcPts val="0"/>
              </a:spcAft>
              <a:buClr>
                <a:schemeClr val="dk2"/>
              </a:buClr>
              <a:buSzPct val="100000"/>
              <a:buFont typeface="Arial"/>
              <a:buNone/>
              <a:defRPr sz="3000" b="0" i="0" u="none" strike="noStrike" cap="none">
                <a:solidFill>
                  <a:schemeClr val="dk2"/>
                </a:solidFill>
                <a:latin typeface="Arial"/>
                <a:ea typeface="Arial"/>
                <a:cs typeface="Arial"/>
                <a:sym typeface="Arial"/>
              </a:defRPr>
            </a:lvl2pPr>
            <a:lvl3pPr lvl="2" algn="ctr" rtl="0">
              <a:lnSpc>
                <a:spcPct val="100000"/>
              </a:lnSpc>
              <a:spcBef>
                <a:spcPts val="0"/>
              </a:spcBef>
              <a:spcAft>
                <a:spcPts val="0"/>
              </a:spcAft>
              <a:buClr>
                <a:schemeClr val="dk2"/>
              </a:buClr>
              <a:buSzPct val="100000"/>
              <a:buFont typeface="Arial"/>
              <a:buNone/>
              <a:defRPr sz="3000" b="0" i="0" u="none" strike="noStrike" cap="none">
                <a:solidFill>
                  <a:schemeClr val="dk2"/>
                </a:solidFill>
                <a:latin typeface="Arial"/>
                <a:ea typeface="Arial"/>
                <a:cs typeface="Arial"/>
                <a:sym typeface="Arial"/>
              </a:defRPr>
            </a:lvl3pPr>
            <a:lvl4pPr lvl="3" algn="ctr" rtl="0">
              <a:lnSpc>
                <a:spcPct val="100000"/>
              </a:lnSpc>
              <a:spcBef>
                <a:spcPts val="0"/>
              </a:spcBef>
              <a:spcAft>
                <a:spcPts val="0"/>
              </a:spcAft>
              <a:buClr>
                <a:schemeClr val="dk2"/>
              </a:buClr>
              <a:buSzPct val="100000"/>
              <a:buFont typeface="Arial"/>
              <a:buNone/>
              <a:defRPr sz="3000" b="0" i="0" u="none" strike="noStrike" cap="none">
                <a:solidFill>
                  <a:schemeClr val="dk2"/>
                </a:solidFill>
                <a:latin typeface="Arial"/>
                <a:ea typeface="Arial"/>
                <a:cs typeface="Arial"/>
                <a:sym typeface="Arial"/>
              </a:defRPr>
            </a:lvl4pPr>
            <a:lvl5pPr lvl="4" algn="ctr" rtl="0">
              <a:lnSpc>
                <a:spcPct val="100000"/>
              </a:lnSpc>
              <a:spcBef>
                <a:spcPts val="0"/>
              </a:spcBef>
              <a:spcAft>
                <a:spcPts val="0"/>
              </a:spcAft>
              <a:buClr>
                <a:schemeClr val="dk2"/>
              </a:buClr>
              <a:buSzPct val="100000"/>
              <a:buFont typeface="Arial"/>
              <a:buNone/>
              <a:defRPr sz="3000" b="0" i="0" u="none" strike="noStrike" cap="none">
                <a:solidFill>
                  <a:schemeClr val="dk2"/>
                </a:solidFill>
                <a:latin typeface="Arial"/>
                <a:ea typeface="Arial"/>
                <a:cs typeface="Arial"/>
                <a:sym typeface="Arial"/>
              </a:defRPr>
            </a:lvl5pPr>
            <a:lvl6pPr lvl="5" algn="ctr" rtl="0">
              <a:lnSpc>
                <a:spcPct val="100000"/>
              </a:lnSpc>
              <a:spcBef>
                <a:spcPts val="0"/>
              </a:spcBef>
              <a:spcAft>
                <a:spcPts val="0"/>
              </a:spcAft>
              <a:buClr>
                <a:schemeClr val="dk2"/>
              </a:buClr>
              <a:buSzPct val="100000"/>
              <a:buFont typeface="Arial"/>
              <a:buNone/>
              <a:defRPr sz="3000" b="0" i="0" u="none" strike="noStrike" cap="none">
                <a:solidFill>
                  <a:schemeClr val="dk2"/>
                </a:solidFill>
                <a:latin typeface="Arial"/>
                <a:ea typeface="Arial"/>
                <a:cs typeface="Arial"/>
                <a:sym typeface="Arial"/>
              </a:defRPr>
            </a:lvl6pPr>
            <a:lvl7pPr lvl="6" algn="ctr" rtl="0">
              <a:lnSpc>
                <a:spcPct val="100000"/>
              </a:lnSpc>
              <a:spcBef>
                <a:spcPts val="0"/>
              </a:spcBef>
              <a:spcAft>
                <a:spcPts val="0"/>
              </a:spcAft>
              <a:buClr>
                <a:schemeClr val="dk2"/>
              </a:buClr>
              <a:buSzPct val="100000"/>
              <a:buFont typeface="Arial"/>
              <a:buNone/>
              <a:defRPr sz="3000" b="0" i="0" u="none" strike="noStrike" cap="none">
                <a:solidFill>
                  <a:schemeClr val="dk2"/>
                </a:solidFill>
                <a:latin typeface="Arial"/>
                <a:ea typeface="Arial"/>
                <a:cs typeface="Arial"/>
                <a:sym typeface="Arial"/>
              </a:defRPr>
            </a:lvl7pPr>
            <a:lvl8pPr lvl="7" algn="ctr" rtl="0">
              <a:lnSpc>
                <a:spcPct val="100000"/>
              </a:lnSpc>
              <a:spcBef>
                <a:spcPts val="0"/>
              </a:spcBef>
              <a:spcAft>
                <a:spcPts val="0"/>
              </a:spcAft>
              <a:buClr>
                <a:schemeClr val="dk2"/>
              </a:buClr>
              <a:buSzPct val="100000"/>
              <a:buFont typeface="Arial"/>
              <a:buNone/>
              <a:defRPr sz="3000" b="0" i="0" u="none" strike="noStrike" cap="none">
                <a:solidFill>
                  <a:schemeClr val="dk2"/>
                </a:solidFill>
                <a:latin typeface="Arial"/>
                <a:ea typeface="Arial"/>
                <a:cs typeface="Arial"/>
                <a:sym typeface="Arial"/>
              </a:defRPr>
            </a:lvl8pPr>
            <a:lvl9pPr lvl="8" algn="ctr" rtl="0">
              <a:lnSpc>
                <a:spcPct val="100000"/>
              </a:lnSpc>
              <a:spcBef>
                <a:spcPts val="0"/>
              </a:spcBef>
              <a:spcAft>
                <a:spcPts val="0"/>
              </a:spcAft>
              <a:buClr>
                <a:schemeClr val="dk2"/>
              </a:buClr>
              <a:buSzPct val="100000"/>
              <a:buFont typeface="Arial"/>
              <a:buNone/>
              <a:defRPr sz="30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025" y="1290633"/>
            <a:ext cx="9156000" cy="1143299"/>
          </a:xfrm>
          <a:prstGeom prst="rect">
            <a:avLst/>
          </a:prstGeom>
          <a:noFill/>
          <a:ln>
            <a:noFill/>
          </a:ln>
        </p:spPr>
        <p:txBody>
          <a:bodyPr wrap="square" lIns="91425" tIns="91425" rIns="91425" bIns="91425" anchor="t" anchorCtr="0"/>
          <a:lstStyle>
            <a:lvl1pPr lvl="0"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1pPr>
            <a:lvl2pPr lvl="1"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2pPr>
            <a:lvl3pPr lvl="2"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3pPr>
            <a:lvl4pPr lvl="3"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4pPr>
            <a:lvl5pPr lvl="4"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5pPr>
            <a:lvl6pPr lvl="5"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6pPr>
            <a:lvl7pPr lvl="6"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7pPr>
            <a:lvl8pPr lvl="7"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8pPr>
            <a:lvl9pPr lvl="8"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9pPr>
          </a:lstStyle>
          <a:p>
            <a:endParaRPr/>
          </a:p>
        </p:txBody>
      </p:sp>
      <p:sp>
        <p:nvSpPr>
          <p:cNvPr id="7" name="Shape 7"/>
          <p:cNvSpPr txBox="1">
            <a:spLocks noGrp="1"/>
          </p:cNvSpPr>
          <p:nvPr>
            <p:ph type="body" idx="1"/>
          </p:nvPr>
        </p:nvSpPr>
        <p:spPr>
          <a:xfrm>
            <a:off x="457200" y="2084533"/>
            <a:ext cx="8229600" cy="3337499"/>
          </a:xfrm>
          <a:prstGeom prst="rect">
            <a:avLst/>
          </a:prstGeom>
          <a:noFill/>
          <a:ln>
            <a:noFill/>
          </a:ln>
        </p:spPr>
        <p:txBody>
          <a:bodyPr wrap="square" lIns="91425" tIns="91425" rIns="91425" bIns="91425" anchor="t" anchorCtr="0"/>
          <a:lstStyle>
            <a:lvl1pPr lvl="0">
              <a:spcBef>
                <a:spcPts val="600"/>
              </a:spcBef>
              <a:buClr>
                <a:srgbClr val="FFFFFF"/>
              </a:buClr>
              <a:buSzPct val="100000"/>
              <a:buFont typeface="Sniglet"/>
              <a:buChar char="✘"/>
              <a:defRPr sz="2000">
                <a:solidFill>
                  <a:srgbClr val="FFFFFF"/>
                </a:solidFill>
                <a:latin typeface="Sniglet"/>
                <a:ea typeface="Sniglet"/>
                <a:cs typeface="Sniglet"/>
                <a:sym typeface="Sniglet"/>
              </a:defRPr>
            </a:lvl1pPr>
            <a:lvl2pPr lvl="1">
              <a:spcBef>
                <a:spcPts val="480"/>
              </a:spcBef>
              <a:buClr>
                <a:srgbClr val="FFFFFF"/>
              </a:buClr>
              <a:buSzPct val="100000"/>
              <a:buFont typeface="Sniglet"/>
              <a:buChar char="○"/>
              <a:defRPr sz="2000">
                <a:solidFill>
                  <a:srgbClr val="FFFFFF"/>
                </a:solidFill>
                <a:latin typeface="Sniglet"/>
                <a:ea typeface="Sniglet"/>
                <a:cs typeface="Sniglet"/>
                <a:sym typeface="Sniglet"/>
              </a:defRPr>
            </a:lvl2pPr>
            <a:lvl3pPr lvl="2">
              <a:spcBef>
                <a:spcPts val="480"/>
              </a:spcBef>
              <a:buClr>
                <a:srgbClr val="FFFFFF"/>
              </a:buClr>
              <a:buSzPct val="100000"/>
              <a:buFont typeface="Sniglet"/>
              <a:buChar char="■"/>
              <a:defRPr sz="2000">
                <a:solidFill>
                  <a:srgbClr val="FFFFFF"/>
                </a:solidFill>
                <a:latin typeface="Sniglet"/>
                <a:ea typeface="Sniglet"/>
                <a:cs typeface="Sniglet"/>
                <a:sym typeface="Sniglet"/>
              </a:defRPr>
            </a:lvl3pPr>
            <a:lvl4pPr lvl="3">
              <a:spcBef>
                <a:spcPts val="360"/>
              </a:spcBef>
              <a:buClr>
                <a:srgbClr val="FFFFFF"/>
              </a:buClr>
              <a:buSzPct val="100000"/>
              <a:buFont typeface="Sniglet"/>
              <a:buChar char="●"/>
              <a:defRPr sz="2000">
                <a:solidFill>
                  <a:srgbClr val="FFFFFF"/>
                </a:solidFill>
                <a:latin typeface="Sniglet"/>
                <a:ea typeface="Sniglet"/>
                <a:cs typeface="Sniglet"/>
                <a:sym typeface="Sniglet"/>
              </a:defRPr>
            </a:lvl4pPr>
            <a:lvl5pPr lvl="4">
              <a:spcBef>
                <a:spcPts val="360"/>
              </a:spcBef>
              <a:buClr>
                <a:srgbClr val="FFFFFF"/>
              </a:buClr>
              <a:buSzPct val="100000"/>
              <a:buFont typeface="Sniglet"/>
              <a:buChar char="○"/>
              <a:defRPr sz="2000">
                <a:solidFill>
                  <a:srgbClr val="FFFFFF"/>
                </a:solidFill>
                <a:latin typeface="Sniglet"/>
                <a:ea typeface="Sniglet"/>
                <a:cs typeface="Sniglet"/>
                <a:sym typeface="Sniglet"/>
              </a:defRPr>
            </a:lvl5pPr>
            <a:lvl6pPr lvl="5">
              <a:spcBef>
                <a:spcPts val="360"/>
              </a:spcBef>
              <a:buClr>
                <a:srgbClr val="FFFFFF"/>
              </a:buClr>
              <a:buSzPct val="100000"/>
              <a:buFont typeface="Sniglet"/>
              <a:buChar char="■"/>
              <a:defRPr sz="2000">
                <a:solidFill>
                  <a:srgbClr val="FFFFFF"/>
                </a:solidFill>
                <a:latin typeface="Sniglet"/>
                <a:ea typeface="Sniglet"/>
                <a:cs typeface="Sniglet"/>
                <a:sym typeface="Sniglet"/>
              </a:defRPr>
            </a:lvl6pPr>
            <a:lvl7pPr lvl="6">
              <a:spcBef>
                <a:spcPts val="360"/>
              </a:spcBef>
              <a:buClr>
                <a:srgbClr val="FFFFFF"/>
              </a:buClr>
              <a:buSzPct val="100000"/>
              <a:buFont typeface="Sniglet"/>
              <a:buChar char="●"/>
              <a:defRPr sz="2000">
                <a:solidFill>
                  <a:srgbClr val="FFFFFF"/>
                </a:solidFill>
                <a:latin typeface="Sniglet"/>
                <a:ea typeface="Sniglet"/>
                <a:cs typeface="Sniglet"/>
                <a:sym typeface="Sniglet"/>
              </a:defRPr>
            </a:lvl7pPr>
            <a:lvl8pPr lvl="7">
              <a:spcBef>
                <a:spcPts val="360"/>
              </a:spcBef>
              <a:buClr>
                <a:srgbClr val="FFFFFF"/>
              </a:buClr>
              <a:buSzPct val="100000"/>
              <a:buFont typeface="Sniglet"/>
              <a:buChar char="○"/>
              <a:defRPr sz="2000">
                <a:solidFill>
                  <a:srgbClr val="FFFFFF"/>
                </a:solidFill>
                <a:latin typeface="Sniglet"/>
                <a:ea typeface="Sniglet"/>
                <a:cs typeface="Sniglet"/>
                <a:sym typeface="Sniglet"/>
              </a:defRPr>
            </a:lvl8pPr>
            <a:lvl9pPr lvl="8">
              <a:spcBef>
                <a:spcPts val="360"/>
              </a:spcBef>
              <a:buClr>
                <a:srgbClr val="FFFFFF"/>
              </a:buClr>
              <a:buSzPct val="100000"/>
              <a:buFont typeface="Sniglet"/>
              <a:buChar char="■"/>
              <a:defRPr sz="2000">
                <a:solidFill>
                  <a:srgbClr val="FFFFFF"/>
                </a:solidFill>
                <a:latin typeface="Sniglet"/>
                <a:ea typeface="Sniglet"/>
                <a:cs typeface="Sniglet"/>
                <a:sym typeface="Snigle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www.youtube.com/watch?v=MBl5O2onsZw" TargetMode="External"/><Relationship Id="rId5" Type="http://schemas.openxmlformats.org/officeDocument/2006/relationships/image" Target="../media/image12.jpg"/><Relationship Id="rId4" Type="http://schemas.openxmlformats.org/officeDocument/2006/relationships/hyperlink" Target="http://www.youtube.com/watch?v=9IYRC7g2IC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5.jpg"/><Relationship Id="rId4" Type="http://schemas.openxmlformats.org/officeDocument/2006/relationships/hyperlink" Target="http://www.youtube.com/watch?v=8RfBoFzx1Y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LRVRxvNYR7Y"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RVd6CnKLPgY"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sOVMM60Sm2c"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www.flocabulary.com/unit/point-of-view/" TargetMode="Externa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8.jpg"/><Relationship Id="rId5" Type="http://schemas.openxmlformats.org/officeDocument/2006/relationships/hyperlink" Target="http://www.youtube.com/watch?v=i6lP1nNti5w" TargetMode="Externa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www.nickjr.com/bubble-guppies/videos/214-nonnys-magic-show/" TargetMode="Externa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ctrTitle"/>
          </p:nvPr>
        </p:nvSpPr>
        <p:spPr>
          <a:xfrm>
            <a:off x="822950" y="748146"/>
            <a:ext cx="7498200" cy="3130304"/>
          </a:xfrm>
          <a:prstGeom prst="rect">
            <a:avLst/>
          </a:prstGeom>
        </p:spPr>
        <p:txBody>
          <a:bodyPr wrap="square" lIns="91425" tIns="91425" rIns="91425" bIns="91425" anchor="t" anchorCtr="0">
            <a:noAutofit/>
          </a:bodyPr>
          <a:lstStyle/>
          <a:p>
            <a:pPr lvl="0" algn="ctr" rtl="0">
              <a:spcBef>
                <a:spcPts val="0"/>
              </a:spcBef>
              <a:buNone/>
            </a:pPr>
            <a:r>
              <a:rPr lang="en" sz="6000" dirty="0" smtClean="0">
                <a:solidFill>
                  <a:schemeClr val="accent5"/>
                </a:solidFill>
                <a:latin typeface="Courier New"/>
                <a:ea typeface="Courier New"/>
                <a:cs typeface="Courier New"/>
                <a:sym typeface="Courier New"/>
              </a:rPr>
              <a:t>L.4 &amp; October Vocabulary</a:t>
            </a:r>
            <a:endParaRPr lang="en" sz="6000" dirty="0">
              <a:solidFill>
                <a:schemeClr val="accent5"/>
              </a:solidFill>
              <a:latin typeface="Courier New"/>
              <a:ea typeface="Courier New"/>
              <a:cs typeface="Courier New"/>
              <a:sym typeface="Courier New"/>
            </a:endParaRPr>
          </a:p>
        </p:txBody>
      </p:sp>
      <p:sp>
        <p:nvSpPr>
          <p:cNvPr id="42" name="Shape 42"/>
          <p:cNvSpPr txBox="1">
            <a:spLocks noGrp="1"/>
          </p:cNvSpPr>
          <p:nvPr>
            <p:ph type="subTitle" idx="1"/>
          </p:nvPr>
        </p:nvSpPr>
        <p:spPr>
          <a:xfrm>
            <a:off x="1645919" y="4114800"/>
            <a:ext cx="5852159" cy="822960"/>
          </a:xfrm>
          <a:prstGeom prst="rect">
            <a:avLst/>
          </a:prstGeom>
        </p:spPr>
        <p:txBody>
          <a:bodyPr wrap="square" lIns="91425" tIns="91425" rIns="91425" bIns="91425" anchor="t" anchorCtr="0">
            <a:noAutofit/>
          </a:bodyPr>
          <a:lstStyle/>
          <a:p>
            <a:pPr lvl="0" algn="ctr" rtl="0">
              <a:spcBef>
                <a:spcPts val="0"/>
              </a:spcBef>
              <a:buNone/>
            </a:pPr>
            <a:r>
              <a:rPr lang="en" sz="2400" b="1" i="1">
                <a:solidFill>
                  <a:srgbClr val="666666"/>
                </a:solidFill>
                <a:latin typeface="Courier New"/>
                <a:ea typeface="Courier New"/>
                <a:cs typeface="Courier New"/>
                <a:sym typeface="Courier New"/>
              </a:rPr>
              <a:t>Mrs. Blake’s 7th Grade ELA</a:t>
            </a:r>
          </a:p>
          <a:p>
            <a:pPr lvl="0" algn="ctr" rtl="0">
              <a:spcBef>
                <a:spcPts val="0"/>
              </a:spcBef>
              <a:buNone/>
            </a:pPr>
            <a:r>
              <a:rPr lang="en" sz="2400" b="1" i="1">
                <a:solidFill>
                  <a:srgbClr val="666666"/>
                </a:solidFill>
                <a:latin typeface="Courier New"/>
                <a:ea typeface="Courier New"/>
                <a:cs typeface="Courier New"/>
                <a:sym typeface="Courier New"/>
              </a:rPr>
              <a:t>October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240475" y="284999"/>
            <a:ext cx="8802600" cy="6014100"/>
          </a:xfrm>
          <a:prstGeom prst="rect">
            <a:avLst/>
          </a:prstGeom>
        </p:spPr>
        <p:txBody>
          <a:bodyPr wrap="square" lIns="91425" tIns="91425" rIns="91425" bIns="91425" anchor="t" anchorCtr="0">
            <a:noAutofit/>
          </a:bodyPr>
          <a:lstStyle/>
          <a:p>
            <a:pPr lvl="0" algn="l" rtl="0">
              <a:spcBef>
                <a:spcPts val="600"/>
              </a:spcBef>
              <a:buNone/>
            </a:pPr>
            <a:r>
              <a:rPr lang="en" sz="3600" u="sng">
                <a:solidFill>
                  <a:schemeClr val="lt1"/>
                </a:solidFill>
                <a:latin typeface="Sniglet"/>
                <a:ea typeface="Sniglet"/>
                <a:cs typeface="Sniglet"/>
                <a:sym typeface="Sniglet"/>
              </a:rPr>
              <a:t>3rd person limited point of view</a:t>
            </a:r>
            <a:r>
              <a:rPr lang="en" sz="3600">
                <a:solidFill>
                  <a:schemeClr val="lt1"/>
                </a:solidFill>
                <a:latin typeface="Sniglet"/>
                <a:ea typeface="Sniglet"/>
                <a:cs typeface="Sniglet"/>
                <a:sym typeface="Sniglet"/>
              </a:rPr>
              <a:t> = the narrator and reader only know as much as the character(s).  The narrator is NOT a character.  Words that are used include they, she, he...</a:t>
            </a:r>
          </a:p>
          <a:p>
            <a:pPr lvl="0" algn="l" rtl="0">
              <a:spcBef>
                <a:spcPts val="600"/>
              </a:spcBef>
              <a:buNone/>
            </a:pPr>
            <a:endParaRPr sz="3600">
              <a:solidFill>
                <a:schemeClr val="lt1"/>
              </a:solidFill>
              <a:latin typeface="Sniglet"/>
              <a:ea typeface="Sniglet"/>
              <a:cs typeface="Sniglet"/>
              <a:sym typeface="Sniglet"/>
            </a:endParaRPr>
          </a:p>
          <a:p>
            <a:pPr lvl="0" algn="l" rtl="0">
              <a:spcBef>
                <a:spcPts val="600"/>
              </a:spcBef>
              <a:buNone/>
            </a:pPr>
            <a:endParaRPr sz="3600">
              <a:solidFill>
                <a:schemeClr val="lt1"/>
              </a:solidFill>
              <a:latin typeface="Sniglet"/>
              <a:ea typeface="Sniglet"/>
              <a:cs typeface="Sniglet"/>
              <a:sym typeface="Sniglet"/>
            </a:endParaRPr>
          </a:p>
        </p:txBody>
      </p:sp>
      <p:pic>
        <p:nvPicPr>
          <p:cNvPr id="159" name="Shape 159" descr="Image result for super mario"/>
          <p:cNvPicPr preferRelativeResize="0"/>
          <p:nvPr/>
        </p:nvPicPr>
        <p:blipFill>
          <a:blip r:embed="rId3">
            <a:alphaModFix/>
          </a:blip>
          <a:stretch>
            <a:fillRect/>
          </a:stretch>
        </p:blipFill>
        <p:spPr>
          <a:xfrm>
            <a:off x="321625" y="3348825"/>
            <a:ext cx="2974800" cy="1487400"/>
          </a:xfrm>
          <a:prstGeom prst="rect">
            <a:avLst/>
          </a:prstGeom>
          <a:noFill/>
          <a:ln>
            <a:noFill/>
          </a:ln>
        </p:spPr>
      </p:pic>
      <p:sp>
        <p:nvSpPr>
          <p:cNvPr id="160" name="Shape 160" descr="Geri's Game is an animated short film made by Pixar in 1997, written and directed by Jan Pinkava. It was the first Pixar short created after the 1989 Knick Knack. The film won an Academy Award for Best Animated Short Film in 1998." title="Geri's Game Pixar">
            <a:hlinkClick r:id="rId4"/>
          </p:cNvPr>
          <p:cNvSpPr/>
          <p:nvPr/>
        </p:nvSpPr>
        <p:spPr>
          <a:xfrm>
            <a:off x="6124674" y="3190725"/>
            <a:ext cx="2475999" cy="1856999"/>
          </a:xfrm>
          <a:prstGeom prst="rect">
            <a:avLst/>
          </a:prstGeom>
          <a:blipFill>
            <a:blip r:embed="rId5">
              <a:alphaModFix/>
            </a:blip>
            <a:stretch>
              <a:fillRect/>
            </a:stretch>
          </a:blipFill>
          <a:ln>
            <a:noFill/>
          </a:ln>
        </p:spPr>
      </p:sp>
      <p:sp>
        <p:nvSpPr>
          <p:cNvPr id="161" name="Shape 161" descr="My favorite scene from Disney's 2016 film Moana." title="Moana Gets Chosen By the Sea">
            <a:hlinkClick r:id="rId6"/>
          </p:cNvPr>
          <p:cNvSpPr/>
          <p:nvPr/>
        </p:nvSpPr>
        <p:spPr>
          <a:xfrm>
            <a:off x="3472550" y="3164025"/>
            <a:ext cx="2475999" cy="1856999"/>
          </a:xfrm>
          <a:prstGeom prst="rect">
            <a:avLst/>
          </a:prstGeom>
          <a:blipFill>
            <a:blip r:embed="rId7">
              <a:alphaModFix/>
            </a:blip>
            <a:stretch>
              <a:fillRect/>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240475" y="284999"/>
            <a:ext cx="8802600" cy="6014100"/>
          </a:xfrm>
          <a:prstGeom prst="rect">
            <a:avLst/>
          </a:prstGeom>
        </p:spPr>
        <p:txBody>
          <a:bodyPr wrap="square" lIns="91425" tIns="91425" rIns="91425" bIns="91425" anchor="t" anchorCtr="0">
            <a:noAutofit/>
          </a:bodyPr>
          <a:lstStyle/>
          <a:p>
            <a:pPr lvl="0" algn="l" rtl="0">
              <a:spcBef>
                <a:spcPts val="600"/>
              </a:spcBef>
              <a:buNone/>
            </a:pPr>
            <a:r>
              <a:rPr lang="en" sz="3600" u="sng">
                <a:solidFill>
                  <a:schemeClr val="lt1"/>
                </a:solidFill>
                <a:latin typeface="Sniglet"/>
                <a:ea typeface="Sniglet"/>
                <a:cs typeface="Sniglet"/>
                <a:sym typeface="Sniglet"/>
              </a:rPr>
              <a:t>3rd person omniscient point of view</a:t>
            </a:r>
            <a:r>
              <a:rPr lang="en" sz="3600">
                <a:solidFill>
                  <a:schemeClr val="lt1"/>
                </a:solidFill>
                <a:latin typeface="Sniglet"/>
                <a:ea typeface="Sniglet"/>
                <a:cs typeface="Sniglet"/>
                <a:sym typeface="Sniglet"/>
              </a:rPr>
              <a:t> = the narrator and reader know more than the character(s).  The narrator is NOT a character.  Words that are used include they, she, he...</a:t>
            </a:r>
          </a:p>
          <a:p>
            <a:pPr lvl="0" algn="l" rtl="0">
              <a:spcBef>
                <a:spcPts val="600"/>
              </a:spcBef>
              <a:buNone/>
            </a:pPr>
            <a:endParaRPr sz="3600">
              <a:solidFill>
                <a:schemeClr val="lt1"/>
              </a:solidFill>
              <a:latin typeface="Sniglet"/>
              <a:ea typeface="Sniglet"/>
              <a:cs typeface="Sniglet"/>
              <a:sym typeface="Sniglet"/>
            </a:endParaRPr>
          </a:p>
          <a:p>
            <a:pPr lvl="0" algn="l" rtl="0">
              <a:spcBef>
                <a:spcPts val="600"/>
              </a:spcBef>
              <a:buNone/>
            </a:pPr>
            <a:endParaRPr sz="3600">
              <a:solidFill>
                <a:schemeClr val="lt1"/>
              </a:solidFill>
              <a:latin typeface="Sniglet"/>
              <a:ea typeface="Sniglet"/>
              <a:cs typeface="Sniglet"/>
              <a:sym typeface="Sniglet"/>
            </a:endParaRPr>
          </a:p>
        </p:txBody>
      </p:sp>
      <p:pic>
        <p:nvPicPr>
          <p:cNvPr id="167" name="Shape 167" descr="Image result for bad guy sneaking up"/>
          <p:cNvPicPr preferRelativeResize="0"/>
          <p:nvPr/>
        </p:nvPicPr>
        <p:blipFill>
          <a:blip r:embed="rId3">
            <a:alphaModFix/>
          </a:blip>
          <a:stretch>
            <a:fillRect/>
          </a:stretch>
        </p:blipFill>
        <p:spPr>
          <a:xfrm>
            <a:off x="196925" y="3340149"/>
            <a:ext cx="4149450" cy="3112100"/>
          </a:xfrm>
          <a:prstGeom prst="rect">
            <a:avLst/>
          </a:prstGeom>
          <a:noFill/>
          <a:ln>
            <a:noFill/>
          </a:ln>
        </p:spPr>
      </p:pic>
      <p:sp>
        <p:nvSpPr>
          <p:cNvPr id="168" name="Shape 168" title="Aladdin   Market Place HD">
            <a:hlinkClick r:id="rId4"/>
          </p:cNvPr>
          <p:cNvSpPr/>
          <p:nvPr/>
        </p:nvSpPr>
        <p:spPr>
          <a:xfrm>
            <a:off x="4543299" y="3340150"/>
            <a:ext cx="4149450" cy="3112081"/>
          </a:xfrm>
          <a:prstGeom prst="rect">
            <a:avLst/>
          </a:prstGeom>
          <a:blipFill>
            <a:blip r:embed="rId5">
              <a:alphaModFix/>
            </a:blip>
            <a:stretch>
              <a:fillRect/>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347350" y="79225"/>
            <a:ext cx="8802600" cy="882600"/>
          </a:xfrm>
          <a:prstGeom prst="rect">
            <a:avLst/>
          </a:prstGeom>
        </p:spPr>
        <p:txBody>
          <a:bodyPr wrap="square" lIns="91425" tIns="91425" rIns="91425" bIns="91425" anchor="t" anchorCtr="0">
            <a:noAutofit/>
          </a:bodyPr>
          <a:lstStyle/>
          <a:p>
            <a:pPr lvl="0" algn="l" rtl="0">
              <a:spcBef>
                <a:spcPts val="600"/>
              </a:spcBef>
              <a:buNone/>
            </a:pPr>
            <a:r>
              <a:rPr lang="en" sz="2400" b="1">
                <a:solidFill>
                  <a:schemeClr val="lt1"/>
                </a:solidFill>
                <a:latin typeface="Sniglet"/>
                <a:ea typeface="Sniglet"/>
                <a:cs typeface="Sniglet"/>
                <a:sym typeface="Sniglet"/>
              </a:rPr>
              <a:t>Turn to page 17 in your Cheat Sheet &amp; write these definitions.</a:t>
            </a:r>
            <a:r>
              <a:rPr lang="en" sz="3600" b="1">
                <a:solidFill>
                  <a:schemeClr val="lt1"/>
                </a:solidFill>
                <a:latin typeface="Sniglet"/>
                <a:ea typeface="Sniglet"/>
                <a:cs typeface="Sniglet"/>
                <a:sym typeface="Sniglet"/>
              </a:rPr>
              <a:t> </a:t>
            </a:r>
          </a:p>
        </p:txBody>
      </p:sp>
      <p:sp>
        <p:nvSpPr>
          <p:cNvPr id="180" name="Shape 180"/>
          <p:cNvSpPr txBox="1">
            <a:spLocks noGrp="1"/>
          </p:cNvSpPr>
          <p:nvPr>
            <p:ph type="body" idx="1"/>
          </p:nvPr>
        </p:nvSpPr>
        <p:spPr>
          <a:xfrm>
            <a:off x="302825" y="765950"/>
            <a:ext cx="8639400" cy="2948100"/>
          </a:xfrm>
          <a:prstGeom prst="rect">
            <a:avLst/>
          </a:prstGeom>
        </p:spPr>
        <p:txBody>
          <a:bodyPr wrap="square" lIns="91425" tIns="91425" rIns="91425" bIns="91425" anchor="t" anchorCtr="0">
            <a:noAutofit/>
          </a:bodyPr>
          <a:lstStyle/>
          <a:p>
            <a:pPr lvl="0" rtl="0">
              <a:spcBef>
                <a:spcPts val="0"/>
              </a:spcBef>
              <a:buNone/>
            </a:pPr>
            <a:r>
              <a:rPr lang="en" sz="2800" b="1" u="sng">
                <a:solidFill>
                  <a:srgbClr val="FF00FF"/>
                </a:solidFill>
              </a:rPr>
              <a:t>Conflict</a:t>
            </a:r>
            <a:r>
              <a:rPr lang="en" sz="2800" b="1">
                <a:solidFill>
                  <a:srgbClr val="FF00FF"/>
                </a:solidFill>
              </a:rPr>
              <a:t> = the main problem .  In other words the main obstacle that needs overcome.  There are different types of conflict:</a:t>
            </a:r>
            <a:br>
              <a:rPr lang="en" sz="2800" b="1">
                <a:solidFill>
                  <a:srgbClr val="FF00FF"/>
                </a:solidFill>
              </a:rPr>
            </a:br>
            <a:endParaRPr lang="en" sz="2800" b="1">
              <a:solidFill>
                <a:srgbClr val="FF00FF"/>
              </a:solidFill>
            </a:endParaRPr>
          </a:p>
          <a:p>
            <a:pPr marL="457200" lvl="0" indent="0" rtl="0">
              <a:spcBef>
                <a:spcPts val="0"/>
              </a:spcBef>
              <a:buNone/>
            </a:pPr>
            <a:endParaRPr sz="2800" b="1">
              <a:solidFill>
                <a:srgbClr val="FF00FF"/>
              </a:solidFill>
            </a:endParaRPr>
          </a:p>
        </p:txBody>
      </p:sp>
      <p:pic>
        <p:nvPicPr>
          <p:cNvPr id="181" name="Shape 181" descr="conflicts.jpg"/>
          <p:cNvPicPr preferRelativeResize="0"/>
          <p:nvPr/>
        </p:nvPicPr>
        <p:blipFill>
          <a:blip r:embed="rId3">
            <a:alphaModFix/>
          </a:blip>
          <a:stretch>
            <a:fillRect/>
          </a:stretch>
        </p:blipFill>
        <p:spPr>
          <a:xfrm>
            <a:off x="633325" y="2407999"/>
            <a:ext cx="7400325" cy="41441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347350" y="79225"/>
            <a:ext cx="8802600" cy="882600"/>
          </a:xfrm>
          <a:prstGeom prst="rect">
            <a:avLst/>
          </a:prstGeom>
        </p:spPr>
        <p:txBody>
          <a:bodyPr wrap="square" lIns="91425" tIns="91425" rIns="91425" bIns="91425" anchor="t" anchorCtr="0">
            <a:noAutofit/>
          </a:bodyPr>
          <a:lstStyle/>
          <a:p>
            <a:pPr lvl="0" algn="l" rtl="0">
              <a:spcBef>
                <a:spcPts val="600"/>
              </a:spcBef>
              <a:buNone/>
            </a:pPr>
            <a:r>
              <a:rPr lang="en" sz="2400" b="1">
                <a:solidFill>
                  <a:schemeClr val="lt1"/>
                </a:solidFill>
                <a:latin typeface="Sniglet"/>
                <a:ea typeface="Sniglet"/>
                <a:cs typeface="Sniglet"/>
                <a:sym typeface="Sniglet"/>
              </a:rPr>
              <a:t>Turn to page 17 in your Cheat Sheet &amp; write these definitions.</a:t>
            </a:r>
            <a:r>
              <a:rPr lang="en" sz="3600" b="1">
                <a:solidFill>
                  <a:schemeClr val="lt1"/>
                </a:solidFill>
                <a:latin typeface="Sniglet"/>
                <a:ea typeface="Sniglet"/>
                <a:cs typeface="Sniglet"/>
                <a:sym typeface="Sniglet"/>
              </a:rPr>
              <a:t> </a:t>
            </a:r>
          </a:p>
        </p:txBody>
      </p:sp>
      <p:sp>
        <p:nvSpPr>
          <p:cNvPr id="187" name="Shape 187"/>
          <p:cNvSpPr txBox="1">
            <a:spLocks noGrp="1"/>
          </p:cNvSpPr>
          <p:nvPr>
            <p:ph type="body" idx="1"/>
          </p:nvPr>
        </p:nvSpPr>
        <p:spPr>
          <a:xfrm>
            <a:off x="302825" y="765950"/>
            <a:ext cx="8639400" cy="1558500"/>
          </a:xfrm>
          <a:prstGeom prst="rect">
            <a:avLst/>
          </a:prstGeom>
        </p:spPr>
        <p:txBody>
          <a:bodyPr wrap="square" lIns="91425" tIns="91425" rIns="91425" bIns="91425" anchor="t" anchorCtr="0">
            <a:noAutofit/>
          </a:bodyPr>
          <a:lstStyle/>
          <a:p>
            <a:pPr lvl="0" rtl="0">
              <a:spcBef>
                <a:spcPts val="0"/>
              </a:spcBef>
              <a:buNone/>
            </a:pPr>
            <a:endParaRPr sz="800" b="1">
              <a:solidFill>
                <a:srgbClr val="FF00FF"/>
              </a:solidFill>
            </a:endParaRPr>
          </a:p>
          <a:p>
            <a:pPr marL="457200" lvl="1" indent="-406400" rtl="0">
              <a:spcBef>
                <a:spcPts val="0"/>
              </a:spcBef>
              <a:buClr>
                <a:srgbClr val="FFFF00"/>
              </a:buClr>
              <a:buSzPct val="100000"/>
              <a:buChar char="○"/>
            </a:pPr>
            <a:r>
              <a:rPr lang="en" sz="2800" b="1" u="sng">
                <a:solidFill>
                  <a:srgbClr val="FFFF00"/>
                </a:solidFill>
              </a:rPr>
              <a:t>Man-v-man</a:t>
            </a:r>
            <a:r>
              <a:rPr lang="en" sz="2800" b="1">
                <a:solidFill>
                  <a:srgbClr val="FFFF00"/>
                </a:solidFill>
              </a:rPr>
              <a:t> is an external conflict. Person against person.</a:t>
            </a:r>
            <a:br>
              <a:rPr lang="en" sz="2800" b="1">
                <a:solidFill>
                  <a:srgbClr val="FFFF00"/>
                </a:solidFill>
              </a:rPr>
            </a:br>
            <a:endParaRPr lang="en" sz="2800" b="1">
              <a:solidFill>
                <a:srgbClr val="FFFF00"/>
              </a:solidFill>
            </a:endParaRPr>
          </a:p>
          <a:p>
            <a:pPr marL="457200" lvl="0" indent="0" rtl="0">
              <a:spcBef>
                <a:spcPts val="0"/>
              </a:spcBef>
              <a:buNone/>
            </a:pPr>
            <a:endParaRPr sz="2800" b="1">
              <a:solidFill>
                <a:srgbClr val="00FFFF"/>
              </a:solidFill>
            </a:endParaRPr>
          </a:p>
          <a:p>
            <a:pPr marL="457200" lvl="0" indent="0" rtl="0">
              <a:spcBef>
                <a:spcPts val="0"/>
              </a:spcBef>
              <a:buNone/>
            </a:pPr>
            <a:endParaRPr sz="2800" b="1">
              <a:solidFill>
                <a:srgbClr val="FF00FF"/>
              </a:solidFill>
            </a:endParaRPr>
          </a:p>
        </p:txBody>
      </p:sp>
      <p:pic>
        <p:nvPicPr>
          <p:cNvPr id="188" name="Shape 188"/>
          <p:cNvPicPr preferRelativeResize="0"/>
          <p:nvPr/>
        </p:nvPicPr>
        <p:blipFill>
          <a:blip r:embed="rId3">
            <a:alphaModFix/>
          </a:blip>
          <a:stretch>
            <a:fillRect/>
          </a:stretch>
        </p:blipFill>
        <p:spPr>
          <a:xfrm>
            <a:off x="152400" y="2324450"/>
            <a:ext cx="8531424" cy="4541974"/>
          </a:xfrm>
          <a:prstGeom prst="rect">
            <a:avLst/>
          </a:prstGeom>
          <a:noFill/>
          <a:ln>
            <a:noFill/>
          </a:ln>
        </p:spPr>
      </p:pic>
      <p:sp>
        <p:nvSpPr>
          <p:cNvPr id="189" name="Shape 189"/>
          <p:cNvSpPr txBox="1"/>
          <p:nvPr/>
        </p:nvSpPr>
        <p:spPr>
          <a:xfrm>
            <a:off x="344164" y="304800"/>
            <a:ext cx="3774900" cy="3000000"/>
          </a:xfrm>
          <a:prstGeom prst="rect">
            <a:avLst/>
          </a:prstGeom>
          <a:noFill/>
          <a:ln>
            <a:noFill/>
          </a:ln>
        </p:spPr>
        <p:txBody>
          <a:bodyPr wrap="square" lIns="91425" tIns="91425" rIns="91425" bIns="91425" anchor="ctr" anchorCtr="0">
            <a:noAutofit/>
          </a:bodyPr>
          <a:lstStyle/>
          <a:p>
            <a:pPr lvl="0" rtl="0">
              <a:spcBef>
                <a:spcPts val="0"/>
              </a:spcBef>
              <a:buNone/>
            </a:pPr>
            <a:r>
              <a:rPr lang="en"/>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347350" y="79225"/>
            <a:ext cx="8802600" cy="882600"/>
          </a:xfrm>
          <a:prstGeom prst="rect">
            <a:avLst/>
          </a:prstGeom>
        </p:spPr>
        <p:txBody>
          <a:bodyPr wrap="square" lIns="91425" tIns="91425" rIns="91425" bIns="91425" anchor="t" anchorCtr="0">
            <a:noAutofit/>
          </a:bodyPr>
          <a:lstStyle/>
          <a:p>
            <a:pPr lvl="0" algn="l" rtl="0">
              <a:spcBef>
                <a:spcPts val="600"/>
              </a:spcBef>
              <a:buNone/>
            </a:pPr>
            <a:r>
              <a:rPr lang="en" sz="2400" b="1">
                <a:solidFill>
                  <a:schemeClr val="lt1"/>
                </a:solidFill>
                <a:latin typeface="Sniglet"/>
                <a:ea typeface="Sniglet"/>
                <a:cs typeface="Sniglet"/>
                <a:sym typeface="Sniglet"/>
              </a:rPr>
              <a:t>Turn to page 17 in your Cheat Sheet &amp; write these definitions.</a:t>
            </a:r>
            <a:r>
              <a:rPr lang="en" sz="3600" b="1">
                <a:solidFill>
                  <a:schemeClr val="lt1"/>
                </a:solidFill>
                <a:latin typeface="Sniglet"/>
                <a:ea typeface="Sniglet"/>
                <a:cs typeface="Sniglet"/>
                <a:sym typeface="Sniglet"/>
              </a:rPr>
              <a:t> </a:t>
            </a:r>
          </a:p>
        </p:txBody>
      </p:sp>
      <p:sp>
        <p:nvSpPr>
          <p:cNvPr id="195" name="Shape 195"/>
          <p:cNvSpPr txBox="1">
            <a:spLocks noGrp="1"/>
          </p:cNvSpPr>
          <p:nvPr>
            <p:ph type="body" idx="1"/>
          </p:nvPr>
        </p:nvSpPr>
        <p:spPr>
          <a:xfrm>
            <a:off x="302825" y="961825"/>
            <a:ext cx="8639400" cy="1737000"/>
          </a:xfrm>
          <a:prstGeom prst="rect">
            <a:avLst/>
          </a:prstGeom>
        </p:spPr>
        <p:txBody>
          <a:bodyPr wrap="square" lIns="91425" tIns="91425" rIns="91425" bIns="91425" anchor="t" anchorCtr="0">
            <a:noAutofit/>
          </a:bodyPr>
          <a:lstStyle/>
          <a:p>
            <a:pPr marL="457200" lvl="0" indent="0" rtl="0">
              <a:spcBef>
                <a:spcPts val="0"/>
              </a:spcBef>
              <a:buNone/>
            </a:pPr>
            <a:endParaRPr sz="1000" b="1">
              <a:solidFill>
                <a:srgbClr val="00FF00"/>
              </a:solidFill>
            </a:endParaRPr>
          </a:p>
          <a:p>
            <a:pPr marL="457200" lvl="1" indent="-406400" rtl="0">
              <a:spcBef>
                <a:spcPts val="0"/>
              </a:spcBef>
              <a:buClr>
                <a:srgbClr val="FF9900"/>
              </a:buClr>
              <a:buSzPct val="100000"/>
              <a:buChar char="○"/>
            </a:pPr>
            <a:r>
              <a:rPr lang="en" sz="2800" b="1">
                <a:solidFill>
                  <a:srgbClr val="FF9900"/>
                </a:solidFill>
              </a:rPr>
              <a:t>Man-v-self is an internal conflict. Person against regret, self-doubt, lack of confidence, etc.</a:t>
            </a:r>
            <a:br>
              <a:rPr lang="en" sz="2800" b="1">
                <a:solidFill>
                  <a:srgbClr val="FF9900"/>
                </a:solidFill>
              </a:rPr>
            </a:br>
            <a:endParaRPr lang="en" sz="2800" b="1">
              <a:solidFill>
                <a:srgbClr val="FF9900"/>
              </a:solidFill>
            </a:endParaRPr>
          </a:p>
          <a:p>
            <a:pPr marL="457200" lvl="0" indent="0" rtl="0">
              <a:spcBef>
                <a:spcPts val="0"/>
              </a:spcBef>
              <a:buNone/>
            </a:pPr>
            <a:endParaRPr sz="2800" b="1">
              <a:solidFill>
                <a:srgbClr val="00FFFF"/>
              </a:solidFill>
            </a:endParaRPr>
          </a:p>
          <a:p>
            <a:pPr marL="457200" lvl="0" indent="0" rtl="0">
              <a:spcBef>
                <a:spcPts val="0"/>
              </a:spcBef>
              <a:buNone/>
            </a:pPr>
            <a:endParaRPr sz="2800" b="1">
              <a:solidFill>
                <a:srgbClr val="FF00FF"/>
              </a:solidFill>
            </a:endParaRPr>
          </a:p>
        </p:txBody>
      </p:sp>
      <p:pic>
        <p:nvPicPr>
          <p:cNvPr id="196" name="Shape 196"/>
          <p:cNvPicPr preferRelativeResize="0"/>
          <p:nvPr/>
        </p:nvPicPr>
        <p:blipFill>
          <a:blip r:embed="rId3">
            <a:alphaModFix/>
          </a:blip>
          <a:stretch>
            <a:fillRect/>
          </a:stretch>
        </p:blipFill>
        <p:spPr>
          <a:xfrm>
            <a:off x="152400" y="2698825"/>
            <a:ext cx="8839200" cy="3853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347350" y="79225"/>
            <a:ext cx="8802600" cy="882600"/>
          </a:xfrm>
          <a:prstGeom prst="rect">
            <a:avLst/>
          </a:prstGeom>
        </p:spPr>
        <p:txBody>
          <a:bodyPr wrap="square" lIns="91425" tIns="91425" rIns="91425" bIns="91425" anchor="t" anchorCtr="0">
            <a:noAutofit/>
          </a:bodyPr>
          <a:lstStyle/>
          <a:p>
            <a:pPr lvl="0" algn="l" rtl="0">
              <a:spcBef>
                <a:spcPts val="600"/>
              </a:spcBef>
              <a:buNone/>
            </a:pPr>
            <a:r>
              <a:rPr lang="en" sz="2400" b="1">
                <a:solidFill>
                  <a:schemeClr val="lt1"/>
                </a:solidFill>
                <a:latin typeface="Sniglet"/>
                <a:ea typeface="Sniglet"/>
                <a:cs typeface="Sniglet"/>
                <a:sym typeface="Sniglet"/>
              </a:rPr>
              <a:t>Turn to page 17 in your Cheat Sheet &amp; write these definitions.</a:t>
            </a:r>
            <a:r>
              <a:rPr lang="en" sz="3600" b="1">
                <a:solidFill>
                  <a:schemeClr val="lt1"/>
                </a:solidFill>
                <a:latin typeface="Sniglet"/>
                <a:ea typeface="Sniglet"/>
                <a:cs typeface="Sniglet"/>
                <a:sym typeface="Sniglet"/>
              </a:rPr>
              <a:t> </a:t>
            </a:r>
          </a:p>
        </p:txBody>
      </p:sp>
      <p:sp>
        <p:nvSpPr>
          <p:cNvPr id="202" name="Shape 202"/>
          <p:cNvSpPr txBox="1">
            <a:spLocks noGrp="1"/>
          </p:cNvSpPr>
          <p:nvPr>
            <p:ph type="body" idx="1"/>
          </p:nvPr>
        </p:nvSpPr>
        <p:spPr>
          <a:xfrm>
            <a:off x="302825" y="961825"/>
            <a:ext cx="8639400" cy="2021700"/>
          </a:xfrm>
          <a:prstGeom prst="rect">
            <a:avLst/>
          </a:prstGeom>
        </p:spPr>
        <p:txBody>
          <a:bodyPr wrap="square" lIns="91425" tIns="91425" rIns="91425" bIns="91425" anchor="t" anchorCtr="0">
            <a:noAutofit/>
          </a:bodyPr>
          <a:lstStyle/>
          <a:p>
            <a:pPr lvl="0" rtl="0">
              <a:spcBef>
                <a:spcPts val="0"/>
              </a:spcBef>
              <a:buNone/>
            </a:pPr>
            <a:endParaRPr sz="1000" b="1">
              <a:solidFill>
                <a:srgbClr val="FF9900"/>
              </a:solidFill>
            </a:endParaRPr>
          </a:p>
          <a:p>
            <a:pPr marL="457200" lvl="1" indent="-406400" rtl="0">
              <a:spcBef>
                <a:spcPts val="0"/>
              </a:spcBef>
              <a:buClr>
                <a:srgbClr val="00FF00"/>
              </a:buClr>
              <a:buSzPct val="100000"/>
              <a:buChar char="○"/>
            </a:pPr>
            <a:r>
              <a:rPr lang="en" sz="2800" b="1">
                <a:solidFill>
                  <a:srgbClr val="00FF00"/>
                </a:solidFill>
              </a:rPr>
              <a:t>Man-v-nature is an external conflict. Person against weather, animals, death/illness, and forces out of human control.</a:t>
            </a:r>
          </a:p>
          <a:p>
            <a:pPr marL="457200" lvl="0" indent="0" rtl="0">
              <a:spcBef>
                <a:spcPts val="0"/>
              </a:spcBef>
              <a:buNone/>
            </a:pPr>
            <a:endParaRPr sz="2800" b="1">
              <a:solidFill>
                <a:srgbClr val="FF00FF"/>
              </a:solidFill>
            </a:endParaRPr>
          </a:p>
        </p:txBody>
      </p:sp>
      <p:pic>
        <p:nvPicPr>
          <p:cNvPr id="203" name="Shape 203"/>
          <p:cNvPicPr preferRelativeResize="0"/>
          <p:nvPr/>
        </p:nvPicPr>
        <p:blipFill>
          <a:blip r:embed="rId3">
            <a:alphaModFix/>
          </a:blip>
          <a:stretch>
            <a:fillRect/>
          </a:stretch>
        </p:blipFill>
        <p:spPr>
          <a:xfrm>
            <a:off x="360225" y="3180450"/>
            <a:ext cx="8524596" cy="3569674"/>
          </a:xfrm>
          <a:prstGeom prst="rect">
            <a:avLst/>
          </a:prstGeom>
          <a:noFill/>
          <a:ln>
            <a:noFill/>
          </a:ln>
        </p:spPr>
      </p:pic>
      <p:sp>
        <p:nvSpPr>
          <p:cNvPr id="204" name="Shape 204"/>
          <p:cNvSpPr txBox="1"/>
          <p:nvPr/>
        </p:nvSpPr>
        <p:spPr>
          <a:xfrm>
            <a:off x="512625" y="349325"/>
            <a:ext cx="3000000" cy="3000000"/>
          </a:xfrm>
          <a:prstGeom prst="rect">
            <a:avLst/>
          </a:prstGeom>
          <a:noFill/>
          <a:ln>
            <a:noFill/>
          </a:ln>
        </p:spPr>
        <p:txBody>
          <a:bodyPr wrap="square" lIns="91425" tIns="91425" rIns="91425" bIns="91425" anchor="ctr" anchorCtr="0">
            <a:noAutofit/>
          </a:bodyPr>
          <a:lstStyle/>
          <a:p>
            <a:pPr lvl="0" rtl="0">
              <a:spcBef>
                <a:spcPts val="0"/>
              </a:spcBef>
              <a:buNone/>
            </a:pPr>
            <a:r>
              <a:rPr lang="en"/>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347350" y="79225"/>
            <a:ext cx="8802600" cy="882600"/>
          </a:xfrm>
          <a:prstGeom prst="rect">
            <a:avLst/>
          </a:prstGeom>
        </p:spPr>
        <p:txBody>
          <a:bodyPr wrap="square" lIns="91425" tIns="91425" rIns="91425" bIns="91425" anchor="t" anchorCtr="0">
            <a:noAutofit/>
          </a:bodyPr>
          <a:lstStyle/>
          <a:p>
            <a:pPr lvl="0" algn="l" rtl="0">
              <a:spcBef>
                <a:spcPts val="600"/>
              </a:spcBef>
              <a:buNone/>
            </a:pPr>
            <a:r>
              <a:rPr lang="en" sz="2400" b="1">
                <a:solidFill>
                  <a:schemeClr val="lt1"/>
                </a:solidFill>
                <a:latin typeface="Sniglet"/>
                <a:ea typeface="Sniglet"/>
                <a:cs typeface="Sniglet"/>
                <a:sym typeface="Sniglet"/>
              </a:rPr>
              <a:t>Turn to page 17 in your Cheat Sheet &amp; write these definitions.</a:t>
            </a:r>
            <a:r>
              <a:rPr lang="en" sz="3600" b="1">
                <a:solidFill>
                  <a:schemeClr val="lt1"/>
                </a:solidFill>
                <a:latin typeface="Sniglet"/>
                <a:ea typeface="Sniglet"/>
                <a:cs typeface="Sniglet"/>
                <a:sym typeface="Sniglet"/>
              </a:rPr>
              <a:t> </a:t>
            </a:r>
          </a:p>
        </p:txBody>
      </p:sp>
      <p:sp>
        <p:nvSpPr>
          <p:cNvPr id="210" name="Shape 210"/>
          <p:cNvSpPr txBox="1">
            <a:spLocks noGrp="1"/>
          </p:cNvSpPr>
          <p:nvPr>
            <p:ph type="body" idx="1"/>
          </p:nvPr>
        </p:nvSpPr>
        <p:spPr>
          <a:xfrm>
            <a:off x="302825" y="961825"/>
            <a:ext cx="8666100" cy="1629900"/>
          </a:xfrm>
          <a:prstGeom prst="rect">
            <a:avLst/>
          </a:prstGeom>
        </p:spPr>
        <p:txBody>
          <a:bodyPr wrap="square" lIns="91425" tIns="91425" rIns="91425" bIns="91425" anchor="t" anchorCtr="0">
            <a:noAutofit/>
          </a:bodyPr>
          <a:lstStyle/>
          <a:p>
            <a:pPr marL="457200" lvl="1" indent="-406400" rtl="0">
              <a:spcBef>
                <a:spcPts val="0"/>
              </a:spcBef>
              <a:buClr>
                <a:srgbClr val="00FFFF"/>
              </a:buClr>
              <a:buSzPct val="100000"/>
              <a:buChar char="○"/>
            </a:pPr>
            <a:r>
              <a:rPr lang="en" sz="2800" b="1">
                <a:solidFill>
                  <a:srgbClr val="00FFFF"/>
                </a:solidFill>
              </a:rPr>
              <a:t>Man -v-society is an external conflict. Person against rules, “normal”, judges/ lawyers /police, etc.</a:t>
            </a:r>
          </a:p>
          <a:p>
            <a:pPr marL="457200" lvl="0" indent="0" rtl="0">
              <a:spcBef>
                <a:spcPts val="0"/>
              </a:spcBef>
              <a:buNone/>
            </a:pPr>
            <a:endParaRPr sz="2800" b="1">
              <a:solidFill>
                <a:srgbClr val="00FFFF"/>
              </a:solidFill>
            </a:endParaRPr>
          </a:p>
          <a:p>
            <a:pPr marL="457200" lvl="0" indent="0" rtl="0">
              <a:spcBef>
                <a:spcPts val="0"/>
              </a:spcBef>
              <a:buNone/>
            </a:pPr>
            <a:endParaRPr sz="2800" b="1">
              <a:solidFill>
                <a:srgbClr val="FF00FF"/>
              </a:solidFill>
            </a:endParaRPr>
          </a:p>
        </p:txBody>
      </p:sp>
      <p:pic>
        <p:nvPicPr>
          <p:cNvPr id="211" name="Shape 211"/>
          <p:cNvPicPr preferRelativeResize="0"/>
          <p:nvPr/>
        </p:nvPicPr>
        <p:blipFill>
          <a:blip r:embed="rId3">
            <a:alphaModFix/>
          </a:blip>
          <a:stretch>
            <a:fillRect/>
          </a:stretch>
        </p:blipFill>
        <p:spPr>
          <a:xfrm>
            <a:off x="152400" y="2502725"/>
            <a:ext cx="8839200" cy="41504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347350" y="79225"/>
            <a:ext cx="8802600" cy="882600"/>
          </a:xfrm>
          <a:prstGeom prst="rect">
            <a:avLst/>
          </a:prstGeom>
        </p:spPr>
        <p:txBody>
          <a:bodyPr wrap="square" lIns="91425" tIns="91425" rIns="91425" bIns="91425" anchor="t" anchorCtr="0">
            <a:noAutofit/>
          </a:bodyPr>
          <a:lstStyle/>
          <a:p>
            <a:pPr lvl="0" algn="l" rtl="0">
              <a:spcBef>
                <a:spcPts val="600"/>
              </a:spcBef>
              <a:buNone/>
            </a:pPr>
            <a:r>
              <a:rPr lang="en" sz="2400" b="1">
                <a:solidFill>
                  <a:schemeClr val="lt1"/>
                </a:solidFill>
                <a:latin typeface="Sniglet"/>
                <a:ea typeface="Sniglet"/>
                <a:cs typeface="Sniglet"/>
                <a:sym typeface="Sniglet"/>
              </a:rPr>
              <a:t>Turn to page 17 in your Cheat Sheet &amp; write these definitions.</a:t>
            </a:r>
            <a:r>
              <a:rPr lang="en" sz="3600" b="1">
                <a:solidFill>
                  <a:schemeClr val="lt1"/>
                </a:solidFill>
                <a:latin typeface="Sniglet"/>
                <a:ea typeface="Sniglet"/>
                <a:cs typeface="Sniglet"/>
                <a:sym typeface="Sniglet"/>
              </a:rPr>
              <a:t> </a:t>
            </a:r>
          </a:p>
        </p:txBody>
      </p:sp>
      <p:sp>
        <p:nvSpPr>
          <p:cNvPr id="217" name="Shape 217"/>
          <p:cNvSpPr txBox="1">
            <a:spLocks noGrp="1"/>
          </p:cNvSpPr>
          <p:nvPr>
            <p:ph type="body" idx="1"/>
          </p:nvPr>
        </p:nvSpPr>
        <p:spPr>
          <a:xfrm>
            <a:off x="302825" y="961825"/>
            <a:ext cx="8666100" cy="5744400"/>
          </a:xfrm>
          <a:prstGeom prst="rect">
            <a:avLst/>
          </a:prstGeom>
        </p:spPr>
        <p:txBody>
          <a:bodyPr wrap="square" lIns="91425" tIns="91425" rIns="91425" bIns="91425" anchor="t" anchorCtr="0">
            <a:noAutofit/>
          </a:bodyPr>
          <a:lstStyle/>
          <a:p>
            <a:pPr marL="0" lvl="0" indent="0" rtl="0">
              <a:spcBef>
                <a:spcPts val="0"/>
              </a:spcBef>
              <a:buNone/>
            </a:pPr>
            <a:endParaRPr sz="2800" b="1">
              <a:solidFill>
                <a:srgbClr val="00FFFF"/>
              </a:solidFill>
            </a:endParaRPr>
          </a:p>
          <a:p>
            <a:pPr marL="457200" lvl="1" indent="-406400" rtl="0">
              <a:spcBef>
                <a:spcPts val="0"/>
              </a:spcBef>
              <a:buClr>
                <a:srgbClr val="A4C2F4"/>
              </a:buClr>
              <a:buSzPct val="100000"/>
              <a:buChar char="○"/>
            </a:pPr>
            <a:r>
              <a:rPr lang="en" sz="2800" b="1">
                <a:solidFill>
                  <a:srgbClr val="A4C2F4"/>
                </a:solidFill>
              </a:rPr>
              <a:t>Man-v-supernatural or fate (destiny) is usually an external conflict, like ghosts, prophecies, religion, monsters… Sometimes these are separated.</a:t>
            </a:r>
          </a:p>
          <a:p>
            <a:pPr marL="457200" lvl="0" indent="0" rtl="0">
              <a:spcBef>
                <a:spcPts val="0"/>
              </a:spcBef>
              <a:buNone/>
            </a:pPr>
            <a:endParaRPr sz="2800" b="1">
              <a:solidFill>
                <a:srgbClr val="00FFFF"/>
              </a:solidFill>
            </a:endParaRPr>
          </a:p>
          <a:p>
            <a:pPr marL="457200" lvl="0" indent="0" rtl="0">
              <a:spcBef>
                <a:spcPts val="0"/>
              </a:spcBef>
              <a:buNone/>
            </a:pPr>
            <a:endParaRPr sz="2800" b="1">
              <a:solidFill>
                <a:srgbClr val="FF00FF"/>
              </a:solidFill>
            </a:endParaRPr>
          </a:p>
        </p:txBody>
      </p:sp>
      <p:pic>
        <p:nvPicPr>
          <p:cNvPr id="218" name="Shape 218" descr="Image result for man vs supernatural conflict"/>
          <p:cNvPicPr preferRelativeResize="0"/>
          <p:nvPr/>
        </p:nvPicPr>
        <p:blipFill>
          <a:blip r:embed="rId3">
            <a:alphaModFix/>
          </a:blip>
          <a:stretch>
            <a:fillRect/>
          </a:stretch>
        </p:blipFill>
        <p:spPr>
          <a:xfrm>
            <a:off x="347350" y="3758550"/>
            <a:ext cx="3642750" cy="2428500"/>
          </a:xfrm>
          <a:prstGeom prst="rect">
            <a:avLst/>
          </a:prstGeom>
          <a:noFill/>
          <a:ln>
            <a:noFill/>
          </a:ln>
        </p:spPr>
      </p:pic>
      <p:pic>
        <p:nvPicPr>
          <p:cNvPr id="219" name="Shape 219" descr="Image result for man vs destiny"/>
          <p:cNvPicPr preferRelativeResize="0"/>
          <p:nvPr/>
        </p:nvPicPr>
        <p:blipFill>
          <a:blip r:embed="rId4">
            <a:alphaModFix/>
          </a:blip>
          <a:stretch>
            <a:fillRect/>
          </a:stretch>
        </p:blipFill>
        <p:spPr>
          <a:xfrm>
            <a:off x="4115775" y="3758550"/>
            <a:ext cx="4362574" cy="24284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347350" y="79225"/>
            <a:ext cx="8802600" cy="882600"/>
          </a:xfrm>
          <a:prstGeom prst="rect">
            <a:avLst/>
          </a:prstGeom>
        </p:spPr>
        <p:txBody>
          <a:bodyPr wrap="square" lIns="91425" tIns="91425" rIns="91425" bIns="91425" anchor="t" anchorCtr="0">
            <a:noAutofit/>
          </a:bodyPr>
          <a:lstStyle/>
          <a:p>
            <a:pPr lvl="0" algn="l" rtl="0">
              <a:spcBef>
                <a:spcPts val="600"/>
              </a:spcBef>
              <a:buNone/>
            </a:pPr>
            <a:r>
              <a:rPr lang="en" sz="2400" b="1">
                <a:solidFill>
                  <a:schemeClr val="lt1"/>
                </a:solidFill>
                <a:latin typeface="Sniglet"/>
                <a:ea typeface="Sniglet"/>
                <a:cs typeface="Sniglet"/>
                <a:sym typeface="Sniglet"/>
              </a:rPr>
              <a:t>Turn to page 17 in your Cheat Sheet &amp; write these definitions.</a:t>
            </a:r>
            <a:r>
              <a:rPr lang="en" sz="3600" b="1">
                <a:solidFill>
                  <a:schemeClr val="lt1"/>
                </a:solidFill>
                <a:latin typeface="Sniglet"/>
                <a:ea typeface="Sniglet"/>
                <a:cs typeface="Sniglet"/>
                <a:sym typeface="Sniglet"/>
              </a:rPr>
              <a:t> </a:t>
            </a:r>
          </a:p>
        </p:txBody>
      </p:sp>
      <p:sp>
        <p:nvSpPr>
          <p:cNvPr id="225" name="Shape 225"/>
          <p:cNvSpPr txBox="1">
            <a:spLocks noGrp="1"/>
          </p:cNvSpPr>
          <p:nvPr>
            <p:ph type="body" idx="1"/>
          </p:nvPr>
        </p:nvSpPr>
        <p:spPr>
          <a:xfrm>
            <a:off x="302825" y="961825"/>
            <a:ext cx="8666100" cy="1817100"/>
          </a:xfrm>
          <a:prstGeom prst="rect">
            <a:avLst/>
          </a:prstGeom>
        </p:spPr>
        <p:txBody>
          <a:bodyPr wrap="square" lIns="91425" tIns="91425" rIns="91425" bIns="91425" anchor="t" anchorCtr="0">
            <a:noAutofit/>
          </a:bodyPr>
          <a:lstStyle/>
          <a:p>
            <a:pPr marL="457200" lvl="1" indent="-406400" rtl="0">
              <a:spcBef>
                <a:spcPts val="0"/>
              </a:spcBef>
              <a:buClr>
                <a:srgbClr val="FF0000"/>
              </a:buClr>
              <a:buSzPct val="100000"/>
              <a:buChar char="○"/>
            </a:pPr>
            <a:r>
              <a:rPr lang="en" sz="2800" b="1">
                <a:solidFill>
                  <a:srgbClr val="FF0000"/>
                </a:solidFill>
              </a:rPr>
              <a:t>Man-v-technology (or machine) is an external conflict that includes science, inventions, time travel, not using technology correctly, and so on.</a:t>
            </a:r>
          </a:p>
          <a:p>
            <a:pPr lvl="0" rtl="0">
              <a:spcBef>
                <a:spcPts val="0"/>
              </a:spcBef>
              <a:buNone/>
            </a:pPr>
            <a:endParaRPr sz="2800" b="1">
              <a:solidFill>
                <a:srgbClr val="FF0000"/>
              </a:solidFill>
            </a:endParaRPr>
          </a:p>
          <a:p>
            <a:pPr lvl="0" rtl="0">
              <a:spcBef>
                <a:spcPts val="0"/>
              </a:spcBef>
              <a:buNone/>
            </a:pPr>
            <a:endParaRPr sz="2800" b="1">
              <a:solidFill>
                <a:srgbClr val="FF0000"/>
              </a:solidFill>
            </a:endParaRPr>
          </a:p>
          <a:p>
            <a:pPr lvl="0" rtl="0">
              <a:spcBef>
                <a:spcPts val="0"/>
              </a:spcBef>
              <a:buNone/>
            </a:pPr>
            <a:endParaRPr sz="2800" b="1">
              <a:solidFill>
                <a:srgbClr val="FF00FF"/>
              </a:solidFill>
            </a:endParaRPr>
          </a:p>
        </p:txBody>
      </p:sp>
      <p:pic>
        <p:nvPicPr>
          <p:cNvPr id="226" name="Shape 226"/>
          <p:cNvPicPr preferRelativeResize="0"/>
          <p:nvPr/>
        </p:nvPicPr>
        <p:blipFill>
          <a:blip r:embed="rId3">
            <a:alphaModFix/>
          </a:blip>
          <a:stretch>
            <a:fillRect/>
          </a:stretch>
        </p:blipFill>
        <p:spPr>
          <a:xfrm>
            <a:off x="152400" y="2931325"/>
            <a:ext cx="8839200" cy="3701414"/>
          </a:xfrm>
          <a:prstGeom prst="rect">
            <a:avLst/>
          </a:prstGeom>
          <a:noFill/>
          <a:ln>
            <a:noFill/>
          </a:ln>
        </p:spPr>
      </p:pic>
      <p:sp>
        <p:nvSpPr>
          <p:cNvPr id="227" name="Shape 227"/>
          <p:cNvSpPr txBox="1"/>
          <p:nvPr/>
        </p:nvSpPr>
        <p:spPr>
          <a:xfrm>
            <a:off x="266700" y="2459300"/>
            <a:ext cx="8610600" cy="4173300"/>
          </a:xfrm>
          <a:prstGeom prst="rect">
            <a:avLst/>
          </a:prstGeom>
          <a:noFill/>
          <a:ln>
            <a:noFill/>
          </a:ln>
        </p:spPr>
        <p:txBody>
          <a:bodyPr wrap="square" lIns="91425" tIns="91425" rIns="91425" bIns="91425" anchor="ctr" anchorCtr="0">
            <a:noAutofit/>
          </a:bodyPr>
          <a:lstStyle/>
          <a:p>
            <a:pPr lvl="0" rtl="0">
              <a:lnSpc>
                <a:spcPct val="115000"/>
              </a:lnSpc>
              <a:spcBef>
                <a:spcPts val="0"/>
              </a:spcBef>
              <a:buNone/>
            </a:pP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6000" y="79233"/>
            <a:ext cx="9156000" cy="1143300"/>
          </a:xfrm>
          <a:prstGeom prst="rect">
            <a:avLst/>
          </a:prstGeom>
        </p:spPr>
        <p:txBody>
          <a:bodyPr wrap="square" lIns="91425" tIns="91425" rIns="91425" bIns="91425" anchor="t" anchorCtr="0">
            <a:noAutofit/>
          </a:bodyPr>
          <a:lstStyle/>
          <a:p>
            <a:pPr lvl="0" rtl="0">
              <a:spcBef>
                <a:spcPts val="0"/>
              </a:spcBef>
              <a:buNone/>
            </a:pPr>
            <a:r>
              <a:rPr lang="en" sz="4800" b="1" u="sng">
                <a:solidFill>
                  <a:srgbClr val="FF00FF"/>
                </a:solidFill>
              </a:rPr>
              <a:t>Monday, 10/2</a:t>
            </a:r>
          </a:p>
        </p:txBody>
      </p:sp>
      <p:sp>
        <p:nvSpPr>
          <p:cNvPr id="90" name="Shape 90"/>
          <p:cNvSpPr txBox="1">
            <a:spLocks noGrp="1"/>
          </p:cNvSpPr>
          <p:nvPr>
            <p:ph type="body" idx="1"/>
          </p:nvPr>
        </p:nvSpPr>
        <p:spPr>
          <a:xfrm>
            <a:off x="302825" y="1122225"/>
            <a:ext cx="8397600" cy="5584200"/>
          </a:xfrm>
          <a:prstGeom prst="rect">
            <a:avLst/>
          </a:prstGeom>
        </p:spPr>
        <p:txBody>
          <a:bodyPr wrap="square" lIns="91425" tIns="91425" rIns="91425" bIns="91425" anchor="t" anchorCtr="0">
            <a:noAutofit/>
          </a:bodyPr>
          <a:lstStyle/>
          <a:p>
            <a:pPr lvl="0" rtl="0">
              <a:spcBef>
                <a:spcPts val="0"/>
              </a:spcBef>
              <a:buNone/>
            </a:pPr>
            <a:r>
              <a:rPr lang="en" sz="3000" dirty="0"/>
              <a:t>Grab your Cheat Sheet packet so we can label L.4 (October’s Essential Standard) &amp; October’s vocabulary</a:t>
            </a:r>
            <a:r>
              <a:rPr lang="en" sz="3000" dirty="0" smtClean="0"/>
              <a:t>.  Put a star next to each one listed and write definitions.</a:t>
            </a:r>
            <a:r>
              <a:rPr lang="en" sz="3000" dirty="0"/>
              <a:t/>
            </a:r>
            <a:br>
              <a:rPr lang="en" sz="3000" dirty="0"/>
            </a:br>
            <a:endParaRPr lang="en" sz="3000" dirty="0"/>
          </a:p>
          <a:p>
            <a:pPr marL="457200" lvl="0" indent="-406400" rtl="0">
              <a:spcBef>
                <a:spcPts val="0"/>
              </a:spcBef>
              <a:buSzPct val="100000"/>
            </a:pPr>
            <a:r>
              <a:rPr lang="en" sz="2400" dirty="0"/>
              <a:t>Pages 8-10: context clues, prefixes, suffixes, and root words.</a:t>
            </a:r>
            <a:br>
              <a:rPr lang="en" sz="2400" dirty="0"/>
            </a:br>
            <a:endParaRPr lang="en" sz="2400" dirty="0"/>
          </a:p>
          <a:p>
            <a:pPr marL="457200" lvl="0" indent="-406400" rtl="0">
              <a:spcBef>
                <a:spcPts val="0"/>
              </a:spcBef>
              <a:buSzPct val="100000"/>
            </a:pPr>
            <a:r>
              <a:rPr lang="en" sz="2400" dirty="0"/>
              <a:t>Pages 13-14: short story, novel, realistic fiction</a:t>
            </a:r>
            <a:br>
              <a:rPr lang="en" sz="2400" dirty="0"/>
            </a:br>
            <a:endParaRPr lang="en" sz="2400" dirty="0"/>
          </a:p>
          <a:p>
            <a:pPr marL="457200" lvl="0" indent="-406400" rtl="0">
              <a:spcBef>
                <a:spcPts val="0"/>
              </a:spcBef>
              <a:buSzPct val="100000"/>
            </a:pPr>
            <a:r>
              <a:rPr lang="en" sz="2400" dirty="0"/>
              <a:t>Page 15: flashback and foreshadowing</a:t>
            </a:r>
            <a:br>
              <a:rPr lang="en" sz="2400" dirty="0"/>
            </a:br>
            <a:endParaRPr lang="en" sz="2400" dirty="0"/>
          </a:p>
          <a:p>
            <a:pPr marL="457200" lvl="0" indent="-406400" rtl="0">
              <a:spcBef>
                <a:spcPts val="0"/>
              </a:spcBef>
              <a:buSzPct val="100000"/>
            </a:pPr>
            <a:r>
              <a:rPr lang="en" sz="2400" dirty="0"/>
              <a:t>Page 17: conflicts and point of view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510650" y="258300"/>
            <a:ext cx="8243100" cy="1502400"/>
          </a:xfrm>
          <a:prstGeom prst="rect">
            <a:avLst/>
          </a:prstGeom>
        </p:spPr>
        <p:txBody>
          <a:bodyPr wrap="square" lIns="91425" tIns="91425" rIns="91425" bIns="91425" anchor="t" anchorCtr="0">
            <a:noAutofit/>
          </a:bodyPr>
          <a:lstStyle/>
          <a:p>
            <a:pPr lvl="0" rtl="0">
              <a:spcBef>
                <a:spcPts val="0"/>
              </a:spcBef>
              <a:buNone/>
            </a:pPr>
            <a:r>
              <a:rPr lang="en" sz="3600"/>
              <a:t>Turn to page 13-14 in your Cheat Sheet and write these genre definitions. </a:t>
            </a:r>
          </a:p>
        </p:txBody>
      </p:sp>
      <p:sp>
        <p:nvSpPr>
          <p:cNvPr id="96" name="Shape 96"/>
          <p:cNvSpPr txBox="1">
            <a:spLocks noGrp="1"/>
          </p:cNvSpPr>
          <p:nvPr>
            <p:ph type="body" idx="1"/>
          </p:nvPr>
        </p:nvSpPr>
        <p:spPr>
          <a:xfrm>
            <a:off x="231575" y="2101925"/>
            <a:ext cx="8571000" cy="4506600"/>
          </a:xfrm>
          <a:prstGeom prst="rect">
            <a:avLst/>
          </a:prstGeom>
        </p:spPr>
        <p:txBody>
          <a:bodyPr wrap="square" lIns="91425" tIns="91425" rIns="91425" bIns="91425" anchor="t" anchorCtr="0">
            <a:noAutofit/>
          </a:bodyPr>
          <a:lstStyle/>
          <a:p>
            <a:pPr marL="457200" lvl="0" indent="-419100" rtl="0">
              <a:spcBef>
                <a:spcPts val="0"/>
              </a:spcBef>
              <a:buClr>
                <a:srgbClr val="FFFF00"/>
              </a:buClr>
              <a:buSzPct val="100000"/>
            </a:pPr>
            <a:r>
              <a:rPr lang="en" sz="3000" b="1" u="sng" dirty="0">
                <a:solidFill>
                  <a:srgbClr val="FFFF00"/>
                </a:solidFill>
              </a:rPr>
              <a:t>Short story</a:t>
            </a:r>
            <a:r>
              <a:rPr lang="en" sz="3000" dirty="0">
                <a:solidFill>
                  <a:srgbClr val="FFFF00"/>
                </a:solidFill>
              </a:rPr>
              <a:t> = contains &lt; 15,000 words, one conflict, story elements, and is </a:t>
            </a:r>
            <a:r>
              <a:rPr lang="en" sz="3000" u="sng" dirty="0">
                <a:solidFill>
                  <a:srgbClr val="FFFF00"/>
                </a:solidFill>
              </a:rPr>
              <a:t>always</a:t>
            </a:r>
            <a:r>
              <a:rPr lang="en" sz="3000" dirty="0">
                <a:solidFill>
                  <a:srgbClr val="FFFF00"/>
                </a:solidFill>
              </a:rPr>
              <a:t> fiction.</a:t>
            </a:r>
          </a:p>
          <a:p>
            <a:pPr lvl="0" rtl="0">
              <a:spcBef>
                <a:spcPts val="0"/>
              </a:spcBef>
              <a:buNone/>
            </a:pPr>
            <a:endParaRPr sz="600" dirty="0">
              <a:solidFill>
                <a:srgbClr val="FFFF00"/>
              </a:solidFill>
            </a:endParaRPr>
          </a:p>
          <a:p>
            <a:pPr marL="457200" lvl="0" indent="-419100" rtl="0">
              <a:spcBef>
                <a:spcPts val="0"/>
              </a:spcBef>
              <a:buClr>
                <a:schemeClr val="accent5"/>
              </a:buClr>
              <a:buSzPct val="100000"/>
            </a:pPr>
            <a:r>
              <a:rPr lang="en" sz="3000" b="1" u="sng" dirty="0">
                <a:solidFill>
                  <a:schemeClr val="accent5"/>
                </a:solidFill>
              </a:rPr>
              <a:t>Novel</a:t>
            </a:r>
            <a:r>
              <a:rPr lang="en" sz="3000" dirty="0">
                <a:solidFill>
                  <a:schemeClr val="accent5"/>
                </a:solidFill>
              </a:rPr>
              <a:t> = contains &gt; 15,000 words, more than one conflict, story elements, and is </a:t>
            </a:r>
            <a:r>
              <a:rPr lang="en" sz="3000" u="sng" dirty="0">
                <a:solidFill>
                  <a:schemeClr val="accent5"/>
                </a:solidFill>
              </a:rPr>
              <a:t>always</a:t>
            </a:r>
            <a:r>
              <a:rPr lang="en" sz="3000" dirty="0">
                <a:solidFill>
                  <a:schemeClr val="accent5"/>
                </a:solidFill>
              </a:rPr>
              <a:t> fiction.</a:t>
            </a:r>
          </a:p>
          <a:p>
            <a:pPr lvl="0" rtl="0">
              <a:spcBef>
                <a:spcPts val="0"/>
              </a:spcBef>
              <a:buNone/>
            </a:pPr>
            <a:endParaRPr sz="600" dirty="0">
              <a:solidFill>
                <a:schemeClr val="accent5"/>
              </a:solidFill>
            </a:endParaRPr>
          </a:p>
          <a:p>
            <a:pPr marL="457200" lvl="0" indent="-419100" rtl="0">
              <a:spcBef>
                <a:spcPts val="0"/>
              </a:spcBef>
              <a:buClr>
                <a:srgbClr val="00FF00"/>
              </a:buClr>
              <a:buSzPct val="100000"/>
            </a:pPr>
            <a:r>
              <a:rPr lang="en" sz="3000" b="1" u="sng" dirty="0">
                <a:solidFill>
                  <a:srgbClr val="00FF00"/>
                </a:solidFill>
              </a:rPr>
              <a:t>Realistic fiction</a:t>
            </a:r>
            <a:r>
              <a:rPr lang="en" sz="3000" dirty="0">
                <a:solidFill>
                  <a:srgbClr val="00FF00"/>
                </a:solidFill>
              </a:rPr>
              <a:t> = A genre that is based on a completely made-up (fictional) story, but </a:t>
            </a:r>
            <a:r>
              <a:rPr lang="en" sz="3000" i="1" dirty="0">
                <a:solidFill>
                  <a:srgbClr val="00FF00"/>
                </a:solidFill>
              </a:rPr>
              <a:t>could</a:t>
            </a:r>
            <a:r>
              <a:rPr lang="en" sz="3000" dirty="0">
                <a:solidFill>
                  <a:srgbClr val="00FF00"/>
                </a:solidFill>
              </a:rPr>
              <a:t>  be true because it is realistic </a:t>
            </a:r>
            <a:r>
              <a:rPr lang="en" sz="2400" dirty="0">
                <a:solidFill>
                  <a:srgbClr val="00FF00"/>
                </a:solidFill>
              </a:rPr>
              <a:t>(no crazy elements).</a:t>
            </a:r>
          </a:p>
          <a:p>
            <a:pPr lvl="0">
              <a:spcBef>
                <a:spcPts val="0"/>
              </a:spcBef>
              <a:buNone/>
            </a:pPr>
            <a:endParaRPr sz="2400" dirty="0">
              <a:solidFill>
                <a:srgbClr val="FFFF00"/>
              </a:solidFill>
            </a:endParaRPr>
          </a:p>
          <a:p>
            <a:pPr lvl="0" rtl="0">
              <a:spcBef>
                <a:spcPts val="0"/>
              </a:spcBef>
              <a:buNone/>
            </a:pPr>
            <a:endParaRPr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6">
                                            <p:txEl>
                                              <p:pRg st="0" end="0"/>
                                            </p:txEl>
                                          </p:spTgt>
                                        </p:tgtEl>
                                        <p:attrNameLst>
                                          <p:attrName>style.visibility</p:attrName>
                                        </p:attrNameLst>
                                      </p:cBhvr>
                                      <p:to>
                                        <p:strVal val="visible"/>
                                      </p:to>
                                    </p:set>
                                    <p:anim calcmode="lin" valueType="num">
                                      <p:cBhvr additive="base">
                                        <p:cTn id="7" dur="1000"/>
                                        <p:tgtEl>
                                          <p:spTgt spid="96">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96">
                                            <p:txEl>
                                              <p:pRg st="1" end="1"/>
                                            </p:txEl>
                                          </p:spTgt>
                                        </p:tgtEl>
                                        <p:attrNameLst>
                                          <p:attrName>style.visibility</p:attrName>
                                        </p:attrNameLst>
                                      </p:cBhvr>
                                      <p:to>
                                        <p:strVal val="visible"/>
                                      </p:to>
                                    </p:set>
                                    <p:anim calcmode="lin" valueType="num">
                                      <p:cBhvr additive="base">
                                        <p:cTn id="12" dur="1000"/>
                                        <p:tgtEl>
                                          <p:spTgt spid="96">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96">
                                            <p:txEl>
                                              <p:pRg st="2" end="2"/>
                                            </p:txEl>
                                          </p:spTgt>
                                        </p:tgtEl>
                                        <p:attrNameLst>
                                          <p:attrName>style.visibility</p:attrName>
                                        </p:attrNameLst>
                                      </p:cBhvr>
                                      <p:to>
                                        <p:strVal val="visible"/>
                                      </p:to>
                                    </p:set>
                                    <p:anim calcmode="lin" valueType="num">
                                      <p:cBhvr additive="base">
                                        <p:cTn id="17" dur="1000"/>
                                        <p:tgtEl>
                                          <p:spTgt spid="96">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96">
                                            <p:txEl>
                                              <p:pRg st="3" end="3"/>
                                            </p:txEl>
                                          </p:spTgt>
                                        </p:tgtEl>
                                        <p:attrNameLst>
                                          <p:attrName>style.visibility</p:attrName>
                                        </p:attrNameLst>
                                      </p:cBhvr>
                                      <p:to>
                                        <p:strVal val="visible"/>
                                      </p:to>
                                    </p:set>
                                    <p:anim calcmode="lin" valueType="num">
                                      <p:cBhvr additive="base">
                                        <p:cTn id="22" dur="1000"/>
                                        <p:tgtEl>
                                          <p:spTgt spid="96">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96">
                                            <p:txEl>
                                              <p:pRg st="4" end="4"/>
                                            </p:txEl>
                                          </p:spTgt>
                                        </p:tgtEl>
                                        <p:attrNameLst>
                                          <p:attrName>style.visibility</p:attrName>
                                        </p:attrNameLst>
                                      </p:cBhvr>
                                      <p:to>
                                        <p:strVal val="visible"/>
                                      </p:to>
                                    </p:set>
                                    <p:anim calcmode="lin" valueType="num">
                                      <p:cBhvr additive="base">
                                        <p:cTn id="27" dur="1000"/>
                                        <p:tgtEl>
                                          <p:spTgt spid="96">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96">
                                            <p:txEl>
                                              <p:pRg st="5" end="5"/>
                                            </p:txEl>
                                          </p:spTgt>
                                        </p:tgtEl>
                                        <p:attrNameLst>
                                          <p:attrName>style.visibility</p:attrName>
                                        </p:attrNameLst>
                                      </p:cBhvr>
                                      <p:to>
                                        <p:strVal val="visible"/>
                                      </p:to>
                                    </p:set>
                                    <p:anim calcmode="lin" valueType="num">
                                      <p:cBhvr additive="base">
                                        <p:cTn id="32" dur="1000"/>
                                        <p:tgtEl>
                                          <p:spTgt spid="96">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96">
                                            <p:txEl>
                                              <p:pRg st="6" end="6"/>
                                            </p:txEl>
                                          </p:spTgt>
                                        </p:tgtEl>
                                        <p:attrNameLst>
                                          <p:attrName>style.visibility</p:attrName>
                                        </p:attrNameLst>
                                      </p:cBhvr>
                                      <p:to>
                                        <p:strVal val="visible"/>
                                      </p:to>
                                    </p:set>
                                    <p:anim calcmode="lin" valueType="num">
                                      <p:cBhvr additive="base">
                                        <p:cTn id="37" dur="1000"/>
                                        <p:tgtEl>
                                          <p:spTgt spid="96">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76974" y="132658"/>
            <a:ext cx="9156000" cy="1143300"/>
          </a:xfrm>
          <a:prstGeom prst="rect">
            <a:avLst/>
          </a:prstGeom>
        </p:spPr>
        <p:txBody>
          <a:bodyPr wrap="square" lIns="91425" tIns="91425" rIns="91425" bIns="91425" anchor="t" anchorCtr="0">
            <a:noAutofit/>
          </a:bodyPr>
          <a:lstStyle/>
          <a:p>
            <a:pPr lvl="0" algn="l" rtl="0">
              <a:spcBef>
                <a:spcPts val="600"/>
              </a:spcBef>
              <a:buClr>
                <a:schemeClr val="dk1"/>
              </a:buClr>
              <a:buSzPct val="30555"/>
              <a:buFont typeface="Arial"/>
              <a:buNone/>
            </a:pPr>
            <a:r>
              <a:rPr lang="en" sz="3600">
                <a:solidFill>
                  <a:schemeClr val="lt1"/>
                </a:solidFill>
                <a:latin typeface="Sniglet"/>
                <a:ea typeface="Sniglet"/>
                <a:cs typeface="Sniglet"/>
                <a:sym typeface="Sniglet"/>
              </a:rPr>
              <a:t>Turn to page 15 in your Cheat Sheet and write these definitions. </a:t>
            </a:r>
          </a:p>
        </p:txBody>
      </p:sp>
      <p:sp>
        <p:nvSpPr>
          <p:cNvPr id="115" name="Shape 115"/>
          <p:cNvSpPr txBox="1">
            <a:spLocks noGrp="1"/>
          </p:cNvSpPr>
          <p:nvPr>
            <p:ph type="body" idx="1"/>
          </p:nvPr>
        </p:nvSpPr>
        <p:spPr>
          <a:xfrm>
            <a:off x="302825" y="1736775"/>
            <a:ext cx="8772900" cy="1380600"/>
          </a:xfrm>
          <a:prstGeom prst="rect">
            <a:avLst/>
          </a:prstGeom>
        </p:spPr>
        <p:txBody>
          <a:bodyPr wrap="square" lIns="91425" tIns="91425" rIns="91425" bIns="91425" anchor="t" anchorCtr="0">
            <a:noAutofit/>
          </a:bodyPr>
          <a:lstStyle/>
          <a:p>
            <a:pPr marL="457200" lvl="0" indent="-406400" rtl="0">
              <a:spcBef>
                <a:spcPts val="0"/>
              </a:spcBef>
              <a:buClr>
                <a:srgbClr val="FF00FF"/>
              </a:buClr>
              <a:buSzPct val="100000"/>
            </a:pPr>
            <a:r>
              <a:rPr lang="en" sz="2800" b="1" u="sng">
                <a:solidFill>
                  <a:srgbClr val="FF00FF"/>
                </a:solidFill>
              </a:rPr>
              <a:t>Foreshadowing</a:t>
            </a:r>
            <a:r>
              <a:rPr lang="en" sz="2800" b="1">
                <a:solidFill>
                  <a:srgbClr val="FF00FF"/>
                </a:solidFill>
              </a:rPr>
              <a:t> = hints about something that will happen in the future.</a:t>
            </a:r>
          </a:p>
          <a:p>
            <a:pPr lvl="0" rtl="0">
              <a:spcBef>
                <a:spcPts val="0"/>
              </a:spcBef>
              <a:buNone/>
            </a:pPr>
            <a:endParaRPr sz="2800" b="1">
              <a:solidFill>
                <a:srgbClr val="D9D9D9"/>
              </a:solidFill>
            </a:endParaRPr>
          </a:p>
          <a:p>
            <a:pPr lvl="0" rtl="0">
              <a:spcBef>
                <a:spcPts val="0"/>
              </a:spcBef>
              <a:buNone/>
            </a:pPr>
            <a:endParaRPr sz="2800" b="1" u="sng">
              <a:solidFill>
                <a:srgbClr val="FF00FF"/>
              </a:solidFill>
            </a:endParaRPr>
          </a:p>
        </p:txBody>
      </p:sp>
      <p:sp>
        <p:nvSpPr>
          <p:cNvPr id="116" name="Shape 116" descr="Description" title="The Lion King Foreshadowing">
            <a:hlinkClick r:id="rId3"/>
          </p:cNvPr>
          <p:cNvSpPr/>
          <p:nvPr/>
        </p:nvSpPr>
        <p:spPr>
          <a:xfrm>
            <a:off x="1718950" y="2771025"/>
            <a:ext cx="5347875" cy="4010900"/>
          </a:xfrm>
          <a:prstGeom prst="rect">
            <a:avLst/>
          </a:prstGeom>
          <a:blipFill>
            <a:blip r:embed="rId4">
              <a:alphaModFix/>
            </a:blip>
            <a:stretch>
              <a:fillRect/>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76974" y="132658"/>
            <a:ext cx="9156000" cy="1143300"/>
          </a:xfrm>
          <a:prstGeom prst="rect">
            <a:avLst/>
          </a:prstGeom>
        </p:spPr>
        <p:txBody>
          <a:bodyPr wrap="square" lIns="91425" tIns="91425" rIns="91425" bIns="91425" anchor="t" anchorCtr="0">
            <a:noAutofit/>
          </a:bodyPr>
          <a:lstStyle/>
          <a:p>
            <a:pPr lvl="0" algn="l" rtl="0">
              <a:spcBef>
                <a:spcPts val="600"/>
              </a:spcBef>
              <a:buNone/>
            </a:pPr>
            <a:r>
              <a:rPr lang="en" sz="3600">
                <a:solidFill>
                  <a:schemeClr val="lt1"/>
                </a:solidFill>
                <a:latin typeface="Sniglet"/>
                <a:ea typeface="Sniglet"/>
                <a:cs typeface="Sniglet"/>
                <a:sym typeface="Sniglet"/>
              </a:rPr>
              <a:t>Turn to page 15 in your Cheat Sheet and write these definitions. </a:t>
            </a:r>
          </a:p>
        </p:txBody>
      </p:sp>
      <p:sp>
        <p:nvSpPr>
          <p:cNvPr id="122" name="Shape 122"/>
          <p:cNvSpPr txBox="1">
            <a:spLocks noGrp="1"/>
          </p:cNvSpPr>
          <p:nvPr>
            <p:ph type="body" idx="1"/>
          </p:nvPr>
        </p:nvSpPr>
        <p:spPr>
          <a:xfrm>
            <a:off x="302825" y="1736775"/>
            <a:ext cx="8772900" cy="1264800"/>
          </a:xfrm>
          <a:prstGeom prst="rect">
            <a:avLst/>
          </a:prstGeom>
        </p:spPr>
        <p:txBody>
          <a:bodyPr wrap="square" lIns="91425" tIns="91425" rIns="91425" bIns="91425" anchor="t" anchorCtr="0">
            <a:noAutofit/>
          </a:bodyPr>
          <a:lstStyle/>
          <a:p>
            <a:pPr marL="457200" lvl="0" indent="-406400" rtl="0">
              <a:spcBef>
                <a:spcPts val="0"/>
              </a:spcBef>
              <a:buClr>
                <a:srgbClr val="D9D9D9"/>
              </a:buClr>
              <a:buSzPct val="100000"/>
            </a:pPr>
            <a:r>
              <a:rPr lang="en" sz="2800" b="1" u="sng">
                <a:solidFill>
                  <a:schemeClr val="accent2"/>
                </a:solidFill>
              </a:rPr>
              <a:t>Flashback</a:t>
            </a:r>
            <a:r>
              <a:rPr lang="en" sz="2800" b="1">
                <a:solidFill>
                  <a:schemeClr val="accent2"/>
                </a:solidFill>
              </a:rPr>
              <a:t> = the plotline “flashes back” to something that already happened/the past.</a:t>
            </a:r>
            <a:r>
              <a:rPr lang="en" sz="2800" b="1">
                <a:solidFill>
                  <a:srgbClr val="D9D9D9"/>
                </a:solidFill>
              </a:rPr>
              <a:t/>
            </a:r>
            <a:br>
              <a:rPr lang="en" sz="2800" b="1">
                <a:solidFill>
                  <a:srgbClr val="D9D9D9"/>
                </a:solidFill>
              </a:rPr>
            </a:br>
            <a:endParaRPr lang="en" sz="2800" b="1">
              <a:solidFill>
                <a:srgbClr val="D9D9D9"/>
              </a:solidFill>
            </a:endParaRPr>
          </a:p>
          <a:p>
            <a:pPr lvl="0" rtl="0">
              <a:spcBef>
                <a:spcPts val="0"/>
              </a:spcBef>
              <a:buNone/>
            </a:pPr>
            <a:endParaRPr sz="2800" b="1" u="sng">
              <a:solidFill>
                <a:srgbClr val="FF00FF"/>
              </a:solidFill>
            </a:endParaRPr>
          </a:p>
        </p:txBody>
      </p:sp>
      <p:sp>
        <p:nvSpPr>
          <p:cNvPr id="123" name="Shape 123" title="Ratatouille Flashback">
            <a:hlinkClick r:id="rId3"/>
          </p:cNvPr>
          <p:cNvSpPr/>
          <p:nvPr/>
        </p:nvSpPr>
        <p:spPr>
          <a:xfrm>
            <a:off x="2021749" y="3072825"/>
            <a:ext cx="4356724" cy="3267549"/>
          </a:xfrm>
          <a:prstGeom prst="rect">
            <a:avLst/>
          </a:prstGeom>
          <a:blipFill>
            <a:blip r:embed="rId4">
              <a:alphaModFix/>
            </a:blip>
            <a:stretch>
              <a:fillRect/>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6000" y="79233"/>
            <a:ext cx="9156000" cy="1143300"/>
          </a:xfrm>
          <a:prstGeom prst="rect">
            <a:avLst/>
          </a:prstGeom>
        </p:spPr>
        <p:txBody>
          <a:bodyPr wrap="square" lIns="91425" tIns="91425" rIns="91425" bIns="91425" anchor="t" anchorCtr="0">
            <a:noAutofit/>
          </a:bodyPr>
          <a:lstStyle/>
          <a:p>
            <a:pPr lvl="0" algn="l" rtl="0">
              <a:spcBef>
                <a:spcPts val="600"/>
              </a:spcBef>
              <a:buNone/>
            </a:pPr>
            <a:r>
              <a:rPr lang="en" sz="3600">
                <a:solidFill>
                  <a:schemeClr val="lt1"/>
                </a:solidFill>
                <a:latin typeface="Sniglet"/>
                <a:ea typeface="Sniglet"/>
                <a:cs typeface="Sniglet"/>
                <a:sym typeface="Sniglet"/>
              </a:rPr>
              <a:t>Turn to page 17 in your Cheat Sheet and write these definitions. </a:t>
            </a:r>
          </a:p>
        </p:txBody>
      </p:sp>
      <p:sp>
        <p:nvSpPr>
          <p:cNvPr id="129" name="Shape 129"/>
          <p:cNvSpPr txBox="1">
            <a:spLocks noGrp="1"/>
          </p:cNvSpPr>
          <p:nvPr>
            <p:ph type="body" idx="1"/>
          </p:nvPr>
        </p:nvSpPr>
        <p:spPr>
          <a:xfrm>
            <a:off x="302825" y="1736775"/>
            <a:ext cx="8397600" cy="4969500"/>
          </a:xfrm>
          <a:prstGeom prst="rect">
            <a:avLst/>
          </a:prstGeom>
        </p:spPr>
        <p:txBody>
          <a:bodyPr wrap="square" lIns="91425" tIns="91425" rIns="91425" bIns="91425" anchor="t" anchorCtr="0">
            <a:noAutofit/>
          </a:bodyPr>
          <a:lstStyle/>
          <a:p>
            <a:pPr lvl="0" rtl="0">
              <a:spcBef>
                <a:spcPts val="0"/>
              </a:spcBef>
              <a:buNone/>
            </a:pPr>
            <a:r>
              <a:rPr lang="en" sz="2800" b="1" u="sng">
                <a:solidFill>
                  <a:srgbClr val="FF00FF"/>
                </a:solidFill>
              </a:rPr>
              <a:t>Point of view</a:t>
            </a:r>
            <a:r>
              <a:rPr lang="en" sz="2800" b="1">
                <a:solidFill>
                  <a:srgbClr val="FF00FF"/>
                </a:solidFill>
              </a:rPr>
              <a:t> = this is the perspective through which a story is told.  In other words, who tells the story?  We will study four types of POV this year:</a:t>
            </a:r>
          </a:p>
          <a:p>
            <a:pPr lvl="0" rtl="0">
              <a:spcBef>
                <a:spcPts val="0"/>
              </a:spcBef>
              <a:buNone/>
            </a:pPr>
            <a:endParaRPr sz="2800" b="1">
              <a:solidFill>
                <a:srgbClr val="FF00FF"/>
              </a:solidFill>
            </a:endParaRPr>
          </a:p>
          <a:p>
            <a:pPr marL="457200" lvl="0" indent="-406400" rtl="0">
              <a:spcBef>
                <a:spcPts val="0"/>
              </a:spcBef>
              <a:buClr>
                <a:srgbClr val="FF00FF"/>
              </a:buClr>
              <a:buSzPct val="100000"/>
            </a:pPr>
            <a:r>
              <a:rPr lang="en" sz="2800" b="1">
                <a:solidFill>
                  <a:srgbClr val="FF00FF"/>
                </a:solidFill>
              </a:rPr>
              <a:t>1st</a:t>
            </a:r>
          </a:p>
          <a:p>
            <a:pPr marL="457200" lvl="0" indent="-406400" rtl="0">
              <a:spcBef>
                <a:spcPts val="0"/>
              </a:spcBef>
              <a:buClr>
                <a:srgbClr val="FF00FF"/>
              </a:buClr>
              <a:buSzPct val="100000"/>
            </a:pPr>
            <a:r>
              <a:rPr lang="en" sz="2800" b="1">
                <a:solidFill>
                  <a:srgbClr val="FF00FF"/>
                </a:solidFill>
              </a:rPr>
              <a:t>2nd</a:t>
            </a:r>
          </a:p>
          <a:p>
            <a:pPr marL="457200" lvl="0" indent="-406400" rtl="0">
              <a:spcBef>
                <a:spcPts val="0"/>
              </a:spcBef>
              <a:buClr>
                <a:srgbClr val="FF00FF"/>
              </a:buClr>
              <a:buSzPct val="100000"/>
            </a:pPr>
            <a:r>
              <a:rPr lang="en" sz="2800" b="1">
                <a:solidFill>
                  <a:srgbClr val="FF00FF"/>
                </a:solidFill>
              </a:rPr>
              <a:t>3rd limited</a:t>
            </a:r>
          </a:p>
          <a:p>
            <a:pPr marL="457200" lvl="0" indent="-406400" rtl="0">
              <a:spcBef>
                <a:spcPts val="0"/>
              </a:spcBef>
              <a:buClr>
                <a:srgbClr val="FF00FF"/>
              </a:buClr>
              <a:buSzPct val="100000"/>
            </a:pPr>
            <a:r>
              <a:rPr lang="en" sz="2800" b="1">
                <a:solidFill>
                  <a:srgbClr val="FF00FF"/>
                </a:solidFill>
              </a:rPr>
              <a:t>3rd omniscient</a:t>
            </a:r>
          </a:p>
        </p:txBody>
      </p:sp>
      <p:pic>
        <p:nvPicPr>
          <p:cNvPr id="130" name="Shape 130" descr="Image result for point of view"/>
          <p:cNvPicPr preferRelativeResize="0"/>
          <p:nvPr/>
        </p:nvPicPr>
        <p:blipFill>
          <a:blip r:embed="rId3">
            <a:alphaModFix/>
          </a:blip>
          <a:stretch>
            <a:fillRect/>
          </a:stretch>
        </p:blipFill>
        <p:spPr>
          <a:xfrm>
            <a:off x="3474300" y="3459928"/>
            <a:ext cx="5226124" cy="27486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6000" y="79233"/>
            <a:ext cx="9156000" cy="1143300"/>
          </a:xfrm>
          <a:prstGeom prst="rect">
            <a:avLst/>
          </a:prstGeom>
        </p:spPr>
        <p:txBody>
          <a:bodyPr wrap="square" lIns="91425" tIns="91425" rIns="91425" bIns="91425" anchor="t" anchorCtr="0">
            <a:noAutofit/>
          </a:bodyPr>
          <a:lstStyle/>
          <a:p>
            <a:pPr lvl="0" algn="l" rtl="0">
              <a:spcBef>
                <a:spcPts val="600"/>
              </a:spcBef>
              <a:buNone/>
            </a:pPr>
            <a:r>
              <a:rPr lang="en" sz="3600">
                <a:solidFill>
                  <a:schemeClr val="lt1"/>
                </a:solidFill>
                <a:latin typeface="Sniglet"/>
                <a:ea typeface="Sniglet"/>
                <a:cs typeface="Sniglet"/>
                <a:sym typeface="Sniglet"/>
              </a:rPr>
              <a:t>Turn to page 17 in your Cheat Sheet and write these definitions. </a:t>
            </a:r>
          </a:p>
        </p:txBody>
      </p:sp>
      <p:sp>
        <p:nvSpPr>
          <p:cNvPr id="136" name="Shape 136" descr="A video about perspective in stories, including 1st person, 2nd person, third person, objective, omniscient, and limited omniscient. Made for Grade 9 English class, in imitation of the excellent RSA Animate video series." title="Narrative Point of View">
            <a:hlinkClick r:id="rId3"/>
          </p:cNvPr>
          <p:cNvSpPr/>
          <p:nvPr/>
        </p:nvSpPr>
        <p:spPr>
          <a:xfrm>
            <a:off x="362200" y="1661050"/>
            <a:ext cx="4572000" cy="3429000"/>
          </a:xfrm>
          <a:prstGeom prst="rect">
            <a:avLst/>
          </a:prstGeom>
          <a:blipFill>
            <a:blip r:embed="rId4">
              <a:alphaModFix/>
            </a:blip>
            <a:stretch>
              <a:fillRect/>
            </a:stretch>
          </a:blipFill>
          <a:ln>
            <a:noFill/>
          </a:ln>
        </p:spPr>
      </p:sp>
      <p:sp>
        <p:nvSpPr>
          <p:cNvPr id="137" name="Shape 137"/>
          <p:cNvSpPr txBox="1"/>
          <p:nvPr/>
        </p:nvSpPr>
        <p:spPr>
          <a:xfrm>
            <a:off x="5406250" y="2173175"/>
            <a:ext cx="2974800" cy="1986000"/>
          </a:xfrm>
          <a:prstGeom prst="rect">
            <a:avLst/>
          </a:prstGeom>
          <a:noFill/>
          <a:ln>
            <a:noFill/>
          </a:ln>
        </p:spPr>
        <p:txBody>
          <a:bodyPr wrap="square" lIns="91425" tIns="91425" rIns="91425" bIns="91425" anchor="t" anchorCtr="0">
            <a:noAutofit/>
          </a:bodyPr>
          <a:lstStyle/>
          <a:p>
            <a:pPr lvl="0" rtl="0">
              <a:spcBef>
                <a:spcPts val="0"/>
              </a:spcBef>
              <a:buNone/>
            </a:pPr>
            <a:r>
              <a:rPr lang="en" sz="3600" u="sng">
                <a:solidFill>
                  <a:schemeClr val="hlink"/>
                </a:solidFill>
                <a:hlinkClick r:id="rId5"/>
              </a:rPr>
              <a:t>Flocabulary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240475" y="284999"/>
            <a:ext cx="8802600" cy="6014100"/>
          </a:xfrm>
          <a:prstGeom prst="rect">
            <a:avLst/>
          </a:prstGeom>
        </p:spPr>
        <p:txBody>
          <a:bodyPr wrap="square" lIns="91425" tIns="91425" rIns="91425" bIns="91425" anchor="t" anchorCtr="0">
            <a:noAutofit/>
          </a:bodyPr>
          <a:lstStyle/>
          <a:p>
            <a:pPr lvl="0" algn="l" rtl="0">
              <a:spcBef>
                <a:spcPts val="600"/>
              </a:spcBef>
              <a:buNone/>
            </a:pPr>
            <a:r>
              <a:rPr lang="en" sz="3600" u="sng">
                <a:solidFill>
                  <a:schemeClr val="lt1"/>
                </a:solidFill>
                <a:latin typeface="Sniglet"/>
                <a:ea typeface="Sniglet"/>
                <a:cs typeface="Sniglet"/>
                <a:sym typeface="Sniglet"/>
              </a:rPr>
              <a:t>1st person point of view</a:t>
            </a:r>
            <a:r>
              <a:rPr lang="en" sz="3600">
                <a:solidFill>
                  <a:schemeClr val="lt1"/>
                </a:solidFill>
                <a:latin typeface="Sniglet"/>
                <a:ea typeface="Sniglet"/>
                <a:cs typeface="Sniglet"/>
                <a:sym typeface="Sniglet"/>
              </a:rPr>
              <a:t> = a character tells the story (the character is also the narrator) using words like I, me, my, we, us…</a:t>
            </a:r>
          </a:p>
          <a:p>
            <a:pPr lvl="0" algn="l" rtl="0">
              <a:spcBef>
                <a:spcPts val="600"/>
              </a:spcBef>
              <a:buNone/>
            </a:pPr>
            <a:endParaRPr sz="3600">
              <a:solidFill>
                <a:schemeClr val="lt1"/>
              </a:solidFill>
              <a:latin typeface="Sniglet"/>
              <a:ea typeface="Sniglet"/>
              <a:cs typeface="Sniglet"/>
              <a:sym typeface="Sniglet"/>
            </a:endParaRPr>
          </a:p>
          <a:p>
            <a:pPr lvl="0" algn="l" rtl="0">
              <a:spcBef>
                <a:spcPts val="600"/>
              </a:spcBef>
              <a:buNone/>
            </a:pPr>
            <a:endParaRPr sz="3600">
              <a:solidFill>
                <a:schemeClr val="lt1"/>
              </a:solidFill>
              <a:latin typeface="Sniglet"/>
              <a:ea typeface="Sniglet"/>
              <a:cs typeface="Sniglet"/>
              <a:sym typeface="Sniglet"/>
            </a:endParaRPr>
          </a:p>
          <a:p>
            <a:pPr lvl="0" algn="l" rtl="0">
              <a:spcBef>
                <a:spcPts val="600"/>
              </a:spcBef>
              <a:buNone/>
            </a:pPr>
            <a:endParaRPr sz="3600">
              <a:solidFill>
                <a:schemeClr val="lt1"/>
              </a:solidFill>
              <a:latin typeface="Sniglet"/>
              <a:ea typeface="Sniglet"/>
              <a:cs typeface="Sniglet"/>
              <a:sym typeface="Sniglet"/>
            </a:endParaRPr>
          </a:p>
          <a:p>
            <a:pPr lvl="0" algn="l" rtl="0">
              <a:spcBef>
                <a:spcPts val="600"/>
              </a:spcBef>
              <a:buNone/>
            </a:pPr>
            <a:endParaRPr sz="3600">
              <a:solidFill>
                <a:schemeClr val="lt1"/>
              </a:solidFill>
              <a:latin typeface="Sniglet"/>
              <a:ea typeface="Sniglet"/>
              <a:cs typeface="Sniglet"/>
              <a:sym typeface="Sniglet"/>
            </a:endParaRPr>
          </a:p>
        </p:txBody>
      </p:sp>
      <p:pic>
        <p:nvPicPr>
          <p:cNvPr id="143" name="Shape 143" descr="Image result for point of view"/>
          <p:cNvPicPr preferRelativeResize="0"/>
          <p:nvPr/>
        </p:nvPicPr>
        <p:blipFill>
          <a:blip r:embed="rId3">
            <a:alphaModFix/>
          </a:blip>
          <a:stretch>
            <a:fillRect/>
          </a:stretch>
        </p:blipFill>
        <p:spPr>
          <a:xfrm>
            <a:off x="330525" y="2895600"/>
            <a:ext cx="3492500" cy="2324100"/>
          </a:xfrm>
          <a:prstGeom prst="rect">
            <a:avLst/>
          </a:prstGeom>
          <a:noFill/>
          <a:ln>
            <a:noFill/>
          </a:ln>
        </p:spPr>
      </p:pic>
      <p:pic>
        <p:nvPicPr>
          <p:cNvPr id="144" name="Shape 144" descr="Image result for 1st point of view video game"/>
          <p:cNvPicPr preferRelativeResize="0"/>
          <p:nvPr/>
        </p:nvPicPr>
        <p:blipFill>
          <a:blip r:embed="rId4">
            <a:alphaModFix/>
          </a:blip>
          <a:stretch>
            <a:fillRect/>
          </a:stretch>
        </p:blipFill>
        <p:spPr>
          <a:xfrm>
            <a:off x="5058900" y="2966849"/>
            <a:ext cx="3718586" cy="2324099"/>
          </a:xfrm>
          <a:prstGeom prst="rect">
            <a:avLst/>
          </a:prstGeom>
          <a:noFill/>
          <a:ln>
            <a:noFill/>
          </a:ln>
        </p:spPr>
      </p:pic>
      <p:sp>
        <p:nvSpPr>
          <p:cNvPr id="145" name="Shape 145" descr="Everyone Leaves... very depressing All Rights go to FOX" title="The Sandlot Ending">
            <a:hlinkClick r:id="rId5"/>
          </p:cNvPr>
          <p:cNvSpPr/>
          <p:nvPr/>
        </p:nvSpPr>
        <p:spPr>
          <a:xfrm>
            <a:off x="3072750" y="4842900"/>
            <a:ext cx="2538350" cy="1903775"/>
          </a:xfrm>
          <a:prstGeom prst="rect">
            <a:avLst/>
          </a:prstGeom>
          <a:blipFill>
            <a:blip r:embed="rId6">
              <a:alphaModFix/>
            </a:blip>
            <a:stretch>
              <a:fillRect/>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240475" y="284999"/>
            <a:ext cx="8802600" cy="6014100"/>
          </a:xfrm>
          <a:prstGeom prst="rect">
            <a:avLst/>
          </a:prstGeom>
        </p:spPr>
        <p:txBody>
          <a:bodyPr wrap="square" lIns="91425" tIns="91425" rIns="91425" bIns="91425" anchor="t" anchorCtr="0">
            <a:noAutofit/>
          </a:bodyPr>
          <a:lstStyle/>
          <a:p>
            <a:pPr lvl="0" algn="l" rtl="0">
              <a:spcBef>
                <a:spcPts val="600"/>
              </a:spcBef>
              <a:buNone/>
            </a:pPr>
            <a:r>
              <a:rPr lang="en" sz="3600" u="sng">
                <a:solidFill>
                  <a:schemeClr val="lt1"/>
                </a:solidFill>
                <a:latin typeface="Sniglet"/>
                <a:ea typeface="Sniglet"/>
                <a:cs typeface="Sniglet"/>
                <a:sym typeface="Sniglet"/>
              </a:rPr>
              <a:t>2nd person point of view</a:t>
            </a:r>
            <a:r>
              <a:rPr lang="en" sz="3600">
                <a:solidFill>
                  <a:schemeClr val="lt1"/>
                </a:solidFill>
                <a:latin typeface="Sniglet"/>
                <a:ea typeface="Sniglet"/>
                <a:cs typeface="Sniglet"/>
                <a:sym typeface="Sniglet"/>
              </a:rPr>
              <a:t> = the narrator references the reader/viewer/audience.  The word “you” is used.</a:t>
            </a:r>
          </a:p>
          <a:p>
            <a:pPr lvl="0" algn="l" rtl="0">
              <a:spcBef>
                <a:spcPts val="600"/>
              </a:spcBef>
              <a:buNone/>
            </a:pPr>
            <a:endParaRPr sz="3600">
              <a:solidFill>
                <a:schemeClr val="lt1"/>
              </a:solidFill>
              <a:latin typeface="Sniglet"/>
              <a:ea typeface="Sniglet"/>
              <a:cs typeface="Sniglet"/>
              <a:sym typeface="Sniglet"/>
            </a:endParaRPr>
          </a:p>
          <a:p>
            <a:pPr lvl="0" algn="l" rtl="0">
              <a:spcBef>
                <a:spcPts val="600"/>
              </a:spcBef>
              <a:buNone/>
            </a:pPr>
            <a:endParaRPr sz="3600">
              <a:solidFill>
                <a:schemeClr val="lt1"/>
              </a:solidFill>
              <a:latin typeface="Sniglet"/>
              <a:ea typeface="Sniglet"/>
              <a:cs typeface="Sniglet"/>
              <a:sym typeface="Sniglet"/>
            </a:endParaRPr>
          </a:p>
          <a:p>
            <a:pPr lvl="0" algn="l" rtl="0">
              <a:spcBef>
                <a:spcPts val="600"/>
              </a:spcBef>
              <a:buNone/>
            </a:pPr>
            <a:endParaRPr sz="3600">
              <a:solidFill>
                <a:schemeClr val="lt1"/>
              </a:solidFill>
              <a:latin typeface="Sniglet"/>
              <a:ea typeface="Sniglet"/>
              <a:cs typeface="Sniglet"/>
              <a:sym typeface="Sniglet"/>
            </a:endParaRPr>
          </a:p>
        </p:txBody>
      </p:sp>
      <p:pic>
        <p:nvPicPr>
          <p:cNvPr id="151" name="Shape 151" descr="Image result for the office interview"/>
          <p:cNvPicPr preferRelativeResize="0"/>
          <p:nvPr/>
        </p:nvPicPr>
        <p:blipFill>
          <a:blip r:embed="rId3">
            <a:alphaModFix/>
          </a:blip>
          <a:stretch>
            <a:fillRect/>
          </a:stretch>
        </p:blipFill>
        <p:spPr>
          <a:xfrm>
            <a:off x="161300" y="2574950"/>
            <a:ext cx="3772475" cy="2804575"/>
          </a:xfrm>
          <a:prstGeom prst="rect">
            <a:avLst/>
          </a:prstGeom>
          <a:noFill/>
          <a:ln>
            <a:noFill/>
          </a:ln>
        </p:spPr>
      </p:pic>
      <p:pic>
        <p:nvPicPr>
          <p:cNvPr id="152" name="Shape 152" descr="Image result for dora"/>
          <p:cNvPicPr preferRelativeResize="0"/>
          <p:nvPr/>
        </p:nvPicPr>
        <p:blipFill>
          <a:blip r:embed="rId4">
            <a:alphaModFix/>
          </a:blip>
          <a:stretch>
            <a:fillRect/>
          </a:stretch>
        </p:blipFill>
        <p:spPr>
          <a:xfrm>
            <a:off x="4158100" y="2530424"/>
            <a:ext cx="4985889" cy="2804575"/>
          </a:xfrm>
          <a:prstGeom prst="rect">
            <a:avLst/>
          </a:prstGeom>
          <a:noFill/>
          <a:ln>
            <a:noFill/>
          </a:ln>
        </p:spPr>
      </p:pic>
      <p:sp>
        <p:nvSpPr>
          <p:cNvPr id="153" name="Shape 153"/>
          <p:cNvSpPr txBox="1"/>
          <p:nvPr/>
        </p:nvSpPr>
        <p:spPr>
          <a:xfrm>
            <a:off x="1710050" y="5833750"/>
            <a:ext cx="4649100" cy="534300"/>
          </a:xfrm>
          <a:prstGeom prst="rect">
            <a:avLst/>
          </a:prstGeom>
          <a:noFill/>
          <a:ln>
            <a:noFill/>
          </a:ln>
        </p:spPr>
        <p:txBody>
          <a:bodyPr wrap="square" lIns="91425" tIns="91425" rIns="91425" bIns="91425" anchor="t" anchorCtr="0">
            <a:noAutofit/>
          </a:bodyPr>
          <a:lstStyle/>
          <a:p>
            <a:pPr lvl="0" algn="ctr">
              <a:spcBef>
                <a:spcPts val="0"/>
              </a:spcBef>
              <a:buNone/>
            </a:pPr>
            <a:r>
              <a:rPr lang="en" u="sng">
                <a:solidFill>
                  <a:schemeClr val="hlink"/>
                </a:solidFill>
                <a:hlinkClick r:id="rId5"/>
              </a:rPr>
              <a:t>Bubble Guppies</a:t>
            </a:r>
          </a:p>
        </p:txBody>
      </p:sp>
    </p:spTree>
  </p:cSld>
  <p:clrMapOvr>
    <a:masterClrMapping/>
  </p:clrMapOvr>
</p:sld>
</file>

<file path=ppt/theme/theme1.xml><?xml version="1.0" encoding="utf-8"?>
<a:theme xmlns:a="http://schemas.openxmlformats.org/drawingml/2006/main" name="Ursu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616</Words>
  <Application>Microsoft Office PowerPoint</Application>
  <PresentationFormat>On-screen Show (4:3)</PresentationFormat>
  <Paragraphs>57</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Sniglet</vt:lpstr>
      <vt:lpstr>Courier New</vt:lpstr>
      <vt:lpstr>Walter Turncoat</vt:lpstr>
      <vt:lpstr>Ursula template</vt:lpstr>
      <vt:lpstr>L.4 &amp; October Vocabulary</vt:lpstr>
      <vt:lpstr>Monday, 10/2</vt:lpstr>
      <vt:lpstr>PowerPoint Presentation</vt:lpstr>
      <vt:lpstr>Turn to page 15 in your Cheat Sheet and write these definitions. </vt:lpstr>
      <vt:lpstr>Turn to page 15 in your Cheat Sheet and write these definitions. </vt:lpstr>
      <vt:lpstr>Turn to page 17 in your Cheat Sheet and write these definitions. </vt:lpstr>
      <vt:lpstr>Turn to page 17 in your Cheat Sheet and write these definitions. </vt:lpstr>
      <vt:lpstr>1st person point of view = a character tells the story (the character is also the narrator) using words like I, me, my, we, us…    </vt:lpstr>
      <vt:lpstr>2nd person point of view = the narrator references the reader/viewer/audience.  The word “you” is used.   </vt:lpstr>
      <vt:lpstr>3rd person limited point of view = the narrator and reader only know as much as the character(s).  The narrator is NOT a character.  Words that are used include they, she, he...  </vt:lpstr>
      <vt:lpstr>3rd person omniscient point of view = the narrator and reader know more than the character(s).  The narrator is NOT a character.  Words that are used include they, she, he...  </vt:lpstr>
      <vt:lpstr>Turn to page 17 in your Cheat Sheet &amp; write these definitions. </vt:lpstr>
      <vt:lpstr>Turn to page 17 in your Cheat Sheet &amp; write these definitions. </vt:lpstr>
      <vt:lpstr>Turn to page 17 in your Cheat Sheet &amp; write these definitions. </vt:lpstr>
      <vt:lpstr>Turn to page 17 in your Cheat Sheet &amp; write these definitions. </vt:lpstr>
      <vt:lpstr>Turn to page 17 in your Cheat Sheet &amp; write these definitions. </vt:lpstr>
      <vt:lpstr>Turn to page 17 in your Cheat Sheet &amp; write these definitions. </vt:lpstr>
      <vt:lpstr>Turn to page 17 in your Cheat Sheet &amp; write these definitions.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L.4 &amp; October Vocabulary</dc:title>
  <dc:creator>Melissa Blake</dc:creator>
  <cp:lastModifiedBy>Melissa Blake</cp:lastModifiedBy>
  <cp:revision>1</cp:revision>
  <dcterms:modified xsi:type="dcterms:W3CDTF">2017-10-01T19:10:07Z</dcterms:modified>
</cp:coreProperties>
</file>